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3" r:id="rId4"/>
    <p:sldId id="265" r:id="rId5"/>
    <p:sldId id="266" r:id="rId6"/>
    <p:sldId id="268" r:id="rId7"/>
    <p:sldId id="269" r:id="rId8"/>
    <p:sldId id="264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498129-04ED-4DE2-BE67-DC1E90FCE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9AF4E0C-A18C-4CEC-B483-00E1A0EEAA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0CDBB6D-FDE0-42F9-85B1-D8D2992A5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AAB6-FC65-4CEE-9FEF-D0A2B610408B}" type="datetimeFigureOut">
              <a:rPr lang="pl-PL" smtClean="0"/>
              <a:t>17.09.2019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8B4E13-F29B-4F30-BD76-595C8978A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A76B72-25FA-45B5-8503-F4AB69937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C194-3C8A-4ECA-8980-E53CF25F4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384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563617-B178-49B0-9468-4A026AA96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F2ACF22-4F7F-46B2-BD36-7947E4B88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AE246D8-7D0B-461A-A923-BA817475F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AAB6-FC65-4CEE-9FEF-D0A2B610408B}" type="datetimeFigureOut">
              <a:rPr lang="pl-PL" smtClean="0"/>
              <a:t>17.09.2019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DA31CAB-949A-4A01-86E1-B02734D2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57A697-CE15-4DD4-8120-E037AC190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C194-3C8A-4ECA-8980-E53CF25F4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7772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498E8E4-9BAA-41D8-927C-0A98CF103E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AD723AE-963D-41E7-A979-920313159D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9BA3A9-3A72-4E9C-9F97-01DCEDF9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AAB6-FC65-4CEE-9FEF-D0A2B610408B}" type="datetimeFigureOut">
              <a:rPr lang="pl-PL" smtClean="0"/>
              <a:t>17.09.2019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F593DBC-D1CF-4436-9539-7C5754571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B12660A-AF0B-4CB1-BD84-0B746A8C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C194-3C8A-4ECA-8980-E53CF25F4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318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727FCF-784B-4D61-BE2B-9FE89059C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F3706C-C2F2-4861-8249-8B8EEA681C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C72665D-5948-4F1A-BD11-E8184759A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AAB6-FC65-4CEE-9FEF-D0A2B610408B}" type="datetimeFigureOut">
              <a:rPr lang="pl-PL" smtClean="0"/>
              <a:t>17.09.2019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E139C7-7CBB-45E6-80A0-62D16F1EE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C576D84-EEAE-45F4-B532-316889987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C194-3C8A-4ECA-8980-E53CF25F4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536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962FE3-2F62-4D01-8CB7-C9925033C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F8D8B97-E5AF-49A8-995D-54862DB2C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D06FB9-CD6E-4F9E-83D4-0258941E9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AAB6-FC65-4CEE-9FEF-D0A2B610408B}" type="datetimeFigureOut">
              <a:rPr lang="pl-PL" smtClean="0"/>
              <a:t>17.09.2019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AA50FC-FC6C-4E57-A9A3-4150DA0C8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E61738E-05B4-45AD-BE44-1BD31D635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C194-3C8A-4ECA-8980-E53CF25F4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3076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5F773D-6FBF-4771-BE48-7AFB223C0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731BADF-2109-4117-AB68-C7DB6C615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3BCF863-96CF-495D-810A-FFDD627246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77B21CA-4709-4183-A9FF-5AB37FA3F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AAB6-FC65-4CEE-9FEF-D0A2B610408B}" type="datetimeFigureOut">
              <a:rPr lang="pl-PL" smtClean="0"/>
              <a:t>17.09.2019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E18E06B-4C4B-44AB-85DD-4DCC0554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199ACCC-2349-4596-9F3F-95A115CA7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C194-3C8A-4ECA-8980-E53CF25F4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809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264403-7B1D-4134-A7F1-BC5FC8F02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00DF710-AD2F-4D70-A133-64D654F40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16BF35E-512E-4775-BEC3-BF11B7328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1E46A99-CADB-4B55-8158-3A8CB42C90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56D44E9-852B-4471-BA49-9EEE96F87E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22E4C76-927B-47F2-9A6E-BB6531EF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AAB6-FC65-4CEE-9FEF-D0A2B610408B}" type="datetimeFigureOut">
              <a:rPr lang="pl-PL" smtClean="0"/>
              <a:t>17.09.2019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E7F08E5-FD64-4091-9DE0-3C93B7290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484A260-8F5B-493C-B3CA-14BFFB8EE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C194-3C8A-4ECA-8980-E53CF25F4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064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24A7C1-C6E3-485A-AF6E-20B750DB8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04CE484-121F-48C6-A45B-2D39944A6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AAB6-FC65-4CEE-9FEF-D0A2B610408B}" type="datetimeFigureOut">
              <a:rPr lang="pl-PL" smtClean="0"/>
              <a:t>17.09.2019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E845D6D-126A-4134-96D7-E2D067C8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47AE4DE-D13F-47A3-8B57-3B935AC85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C194-3C8A-4ECA-8980-E53CF25F4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9448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95545EF-BFA7-4B74-A5AB-E42A529A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AAB6-FC65-4CEE-9FEF-D0A2B610408B}" type="datetimeFigureOut">
              <a:rPr lang="pl-PL" smtClean="0"/>
              <a:t>17.09.2019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D619C1F-1A04-43BC-B952-E5DA3CB6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2F87187-CAC6-4CB8-A369-79FABA9EE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C194-3C8A-4ECA-8980-E53CF25F4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4205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E7DF82-5C3D-4048-8F8B-7DEC577EC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F226BE-343B-471D-AD76-7E4765EA7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A39DAB1-54B2-4D28-8152-EA9A8B952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5977A7E-C497-4E03-A178-7A5690621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AAB6-FC65-4CEE-9FEF-D0A2B610408B}" type="datetimeFigureOut">
              <a:rPr lang="pl-PL" smtClean="0"/>
              <a:t>17.09.2019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5F99455-F5E8-424E-A0EC-4FAE6F895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6A596A2-F969-4196-8FAF-0045DF34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C194-3C8A-4ECA-8980-E53CF25F4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536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96750E-0D0F-418F-B331-1DBB5A49A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161BDF6-B84D-4EB2-9BB8-7309687E96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AC70950-CA82-40B6-98FC-F4ABC8853D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5E94D42-C94F-42C3-9739-7915E8955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AAB6-FC65-4CEE-9FEF-D0A2B610408B}" type="datetimeFigureOut">
              <a:rPr lang="pl-PL" smtClean="0"/>
              <a:t>17.09.2019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02FD73B-75B9-4330-B32B-3C0F6D4F1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B01183E-CEA3-4D68-A7E2-C27EED2C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5C194-3C8A-4ECA-8980-E53CF25F4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1376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7183E9F-CDCB-424C-8DC7-6B23B5666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D4A7C9C-9247-4D8A-A29C-71044C26C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E223A9-5F40-489D-925E-8E342A6141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3AAB6-FC65-4CEE-9FEF-D0A2B610408B}" type="datetimeFigureOut">
              <a:rPr lang="pl-PL" smtClean="0"/>
              <a:t>17.09.2019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2E94F0F-BD14-413D-AD15-1403C3D690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C2E587-568E-4391-853A-EFDFDFCE52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5C194-3C8A-4ECA-8980-E53CF25F45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815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38509C-8C86-4E5C-911D-6619252DE5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176" y="3205793"/>
            <a:ext cx="4375355" cy="2133599"/>
          </a:xfrm>
        </p:spPr>
        <p:txBody>
          <a:bodyPr/>
          <a:lstStyle/>
          <a:p>
            <a:r>
              <a:rPr lang="pl-PL" dirty="0">
                <a:solidFill>
                  <a:schemeClr val="bg1"/>
                </a:solidFill>
              </a:rPr>
              <a:t>DANE BRANŻOWE</a:t>
            </a:r>
          </a:p>
        </p:txBody>
      </p:sp>
    </p:spTree>
    <p:extLst>
      <p:ext uri="{BB962C8B-B14F-4D97-AF65-F5344CB8AC3E}">
        <p14:creationId xmlns:p14="http://schemas.microsoft.com/office/powerpoint/2010/main" val="2374585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E33C013-9508-4619-A1DD-688AC89B2986}"/>
              </a:ext>
            </a:extLst>
          </p:cNvPr>
          <p:cNvSpPr txBox="1"/>
          <p:nvPr/>
        </p:nvSpPr>
        <p:spPr>
          <a:xfrm>
            <a:off x="816077" y="245808"/>
            <a:ext cx="865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SPIS TREŚCI</a:t>
            </a:r>
          </a:p>
        </p:txBody>
      </p:sp>
      <p:sp>
        <p:nvSpPr>
          <p:cNvPr id="3" name="Prostokąt 2"/>
          <p:cNvSpPr/>
          <p:nvPr/>
        </p:nvSpPr>
        <p:spPr>
          <a:xfrm>
            <a:off x="672123" y="2266462"/>
            <a:ext cx="1146516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INFORMACJE O DANYCH BRANŻOWYCH</a:t>
            </a:r>
          </a:p>
          <a:p>
            <a:endParaRPr lang="pl-PL" sz="2400" dirty="0"/>
          </a:p>
          <a:p>
            <a:r>
              <a:rPr lang="pl-PL" sz="2400" dirty="0"/>
              <a:t>FUNKCJONALNOŚĆ DANYCH BRANŻOWYCH</a:t>
            </a:r>
          </a:p>
          <a:p>
            <a:endParaRPr lang="pl-PL" sz="2400" dirty="0">
              <a:solidFill>
                <a:schemeClr val="bg1"/>
              </a:solidFill>
            </a:endParaRPr>
          </a:p>
          <a:p>
            <a:r>
              <a:rPr lang="pl-PL" sz="2400" dirty="0"/>
              <a:t>WYSELEKCJONOWANE WSKAŹNIKI FINANSOWE DLA DANYCH BRANŻOWYCH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1-4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5-8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400" dirty="0"/>
              <a:t>9-12</a:t>
            </a:r>
          </a:p>
        </p:txBody>
      </p:sp>
      <p:pic>
        <p:nvPicPr>
          <p:cNvPr id="4" name="Obraz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03" y="2367566"/>
            <a:ext cx="266020" cy="266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03" y="3104985"/>
            <a:ext cx="266020" cy="266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az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103" y="3842405"/>
            <a:ext cx="266020" cy="2660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295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E33C013-9508-4619-A1DD-688AC89B2986}"/>
              </a:ext>
            </a:extLst>
          </p:cNvPr>
          <p:cNvSpPr txBox="1"/>
          <p:nvPr/>
        </p:nvSpPr>
        <p:spPr>
          <a:xfrm>
            <a:off x="816077" y="245808"/>
            <a:ext cx="865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INFORMACJE O DANYCH BRANŻOWYCH</a:t>
            </a:r>
          </a:p>
        </p:txBody>
      </p:sp>
      <p:sp>
        <p:nvSpPr>
          <p:cNvPr id="3" name="Prostokąt 2"/>
          <p:cNvSpPr/>
          <p:nvPr/>
        </p:nvSpPr>
        <p:spPr>
          <a:xfrm>
            <a:off x="234462" y="976923"/>
            <a:ext cx="1146516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Sektor małych, średnich i dużych przedsiębiorstw obejmuje, zgodnie z klasyfikacją GUS, jednostki gospodarcze </a:t>
            </a:r>
            <a:r>
              <a:rPr lang="pl-PL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zatrudniające powyżej 9 pracowników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Dane branżowe opisane są za pomocą zestawu </a:t>
            </a:r>
            <a:r>
              <a:rPr lang="pl-PL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 wyselekcjonowanych wskaźników finansowych </a:t>
            </a: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opisujących sytuację ekonomiczno-finansową we wszystkich sektorach (branżach) polskiej gospodarki według Polskiej Klasyfikacji Działalności (PKD) 2007. Łącznie wyodrębniono 996 sektorów (branż).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Wewnątrz każdego z sektorów firmy grupowane są według wybranych </a:t>
            </a:r>
            <a:r>
              <a:rPr lang="pl-PL" u="sng" dirty="0"/>
              <a:t>form własności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(sektor publiczny, sektor prywatny oraz sektor prywatny z przewagą kapitału zagranicznego).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Wewnątrz każdego z sektorów (branż) i w ramach każdego przekroju własnościowego firmy są grupowane ze względu na </a:t>
            </a:r>
            <a:r>
              <a:rPr lang="pl-PL" u="sng" dirty="0"/>
              <a:t>wartość rocznych obrotów</a:t>
            </a:r>
            <a:r>
              <a:rPr lang="pl-PL" dirty="0"/>
              <a:t>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Dane branżowe obok zmian zachodzących w polskiej gospodarce w skali ogólnokrajowej pozwalają także na ich analizę w </a:t>
            </a:r>
            <a:r>
              <a:rPr lang="pl-PL" u="sng" dirty="0"/>
              <a:t>układzie wojewódzkim</a:t>
            </a:r>
            <a:r>
              <a:rPr lang="pl-PL" dirty="0"/>
              <a:t>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/>
              <a:t>Informacje zawarte w danych branżowych oparte są na pełnych, oficjalnych danych GUS zawartych w sprawozdaniach </a:t>
            </a:r>
            <a:r>
              <a:rPr lang="pl-PL" u="sng" dirty="0"/>
              <a:t>F-01 i F-02</a:t>
            </a:r>
            <a:r>
              <a:rPr lang="pl-PL" dirty="0"/>
              <a:t>. W każdym roku następuje </a:t>
            </a:r>
            <a:r>
              <a:rPr lang="pl-PL" u="sng" dirty="0"/>
              <a:t>5-cio krotna aktualizacja danych</a:t>
            </a:r>
            <a:r>
              <a:rPr lang="pl-PL" dirty="0"/>
              <a:t>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latin typeface="Times New Roman" panose="02020603050405020304" pitchFamily="18" charset="0"/>
                <a:ea typeface="Times New Roman" panose="02020603050405020304" pitchFamily="18" charset="0"/>
              </a:rPr>
              <a:t>Dane branżowe </a:t>
            </a:r>
            <a:r>
              <a:rPr lang="pl-PL" dirty="0"/>
              <a:t>umożliwiają to nie tylko </a:t>
            </a:r>
            <a:r>
              <a:rPr lang="pl-PL" u="sng" dirty="0"/>
              <a:t>monitoring sytuacji ekonomiczno-finansowej wszystkich branż polskiej gospodarki</a:t>
            </a:r>
            <a:r>
              <a:rPr lang="pl-PL" dirty="0"/>
              <a:t>, ale przede wszystkim </a:t>
            </a:r>
            <a:r>
              <a:rPr lang="pl-PL" u="sng" dirty="0"/>
              <a:t>wszechstronną ocenę kondycji Państwa klientów na tle innych firm działających w tych samych branżach</a:t>
            </a:r>
            <a:r>
              <a:rPr lang="pl-PL" dirty="0"/>
              <a:t>.</a:t>
            </a:r>
            <a:endParaRPr lang="pl-PL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E33C013-9508-4619-A1DD-688AC89B2986}"/>
              </a:ext>
            </a:extLst>
          </p:cNvPr>
          <p:cNvSpPr txBox="1"/>
          <p:nvPr/>
        </p:nvSpPr>
        <p:spPr>
          <a:xfrm>
            <a:off x="816077" y="245808"/>
            <a:ext cx="865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FUNKCJONALNOŚĆ DANYCH BRANŻOWYCH</a:t>
            </a:r>
          </a:p>
        </p:txBody>
      </p:sp>
      <p:sp>
        <p:nvSpPr>
          <p:cNvPr id="3" name="Prostokąt 2"/>
          <p:cNvSpPr/>
          <p:nvPr/>
        </p:nvSpPr>
        <p:spPr>
          <a:xfrm>
            <a:off x="745738" y="1586523"/>
            <a:ext cx="11118015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dirty="0"/>
              <a:t>Dane branżowe pozwalają na przeglądanie bazy danych oraz wyszukiwanie i analizowanie zawartych w niej informacji ze względu na następujące parametry: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/>
              <a:t>Województwa</a:t>
            </a:r>
            <a:r>
              <a:rPr lang="pl-PL" dirty="0"/>
              <a:t> (Polska ogółem i/lub województwa).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/>
              <a:t>Okres</a:t>
            </a:r>
            <a:r>
              <a:rPr lang="pl-PL" dirty="0"/>
              <a:t>, dla którego liczone są wskaźniki.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/>
              <a:t>Wielkość jednostki</a:t>
            </a:r>
            <a:r>
              <a:rPr lang="pl-PL" dirty="0"/>
              <a:t>, charakteryzowana wielkością zatrudnienia/obrotów.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/>
              <a:t>Sektor</a:t>
            </a:r>
            <a:r>
              <a:rPr lang="pl-PL" dirty="0"/>
              <a:t> opisujący formę własności jednostki gospodarczej (sektory razem, sektor publiczny, sektor prywatny, sektor prywatny z udziałem własności zagranicznej).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/>
              <a:t>Wskaźnik finansowy</a:t>
            </a:r>
            <a:r>
              <a:rPr lang="pl-PL" dirty="0"/>
              <a:t>(i) charakteryzujący(e) wybrany obszar analizy ekonomiczno-finansowej.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/>
              <a:t>PKD</a:t>
            </a:r>
            <a:r>
              <a:rPr lang="pl-PL" dirty="0"/>
              <a:t> (Sekcja, Dział, Grupa i Klasa gospodarki narodowej).</a:t>
            </a:r>
          </a:p>
          <a:p>
            <a:pPr marL="171450" indent="-1714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/>
              <a:t>Rozkład</a:t>
            </a:r>
            <a:r>
              <a:rPr lang="pl-PL" dirty="0"/>
              <a:t> - charakterystyki struktury rozkładu wskaźników (wartość ogółem, decyle, miara zróżnicowania).</a:t>
            </a:r>
          </a:p>
        </p:txBody>
      </p:sp>
    </p:spTree>
    <p:extLst>
      <p:ext uri="{BB962C8B-B14F-4D97-AF65-F5344CB8AC3E}">
        <p14:creationId xmlns:p14="http://schemas.microsoft.com/office/powerpoint/2010/main" val="4150622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E33C013-9508-4619-A1DD-688AC89B2986}"/>
              </a:ext>
            </a:extLst>
          </p:cNvPr>
          <p:cNvSpPr txBox="1"/>
          <p:nvPr/>
        </p:nvSpPr>
        <p:spPr>
          <a:xfrm>
            <a:off x="816077" y="245808"/>
            <a:ext cx="865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WYSELEKCJONOWANE WSKAŹNIKI FINANSOWE DLA DANYCH BRANŻOWYCH</a:t>
            </a:r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9896341"/>
              </p:ext>
            </p:extLst>
          </p:nvPr>
        </p:nvGraphicFramePr>
        <p:xfrm>
          <a:off x="212481" y="1044453"/>
          <a:ext cx="11306664" cy="5653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Worksheet" r:id="rId4" imgW="9562976" imgH="4781685" progId="Excel.Sheet.8">
                  <p:embed/>
                </p:oleObj>
              </mc:Choice>
              <mc:Fallback>
                <p:oleObj name="Worksheet" r:id="rId4" imgW="9562976" imgH="47816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2481" y="1044453"/>
                        <a:ext cx="11306664" cy="56533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2440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E33C013-9508-4619-A1DD-688AC89B2986}"/>
              </a:ext>
            </a:extLst>
          </p:cNvPr>
          <p:cNvSpPr txBox="1"/>
          <p:nvPr/>
        </p:nvSpPr>
        <p:spPr>
          <a:xfrm>
            <a:off x="816077" y="245808"/>
            <a:ext cx="865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WYSELEKCJONOWANE WSKAŹNIKI FINANSOWE DLA DANYCH BRANŻOWYCH - cd</a:t>
            </a:r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3924170"/>
              </p:ext>
            </p:extLst>
          </p:nvPr>
        </p:nvGraphicFramePr>
        <p:xfrm>
          <a:off x="235674" y="1031753"/>
          <a:ext cx="11120821" cy="5826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Worksheet" r:id="rId4" imgW="9562976" imgH="5010285" progId="Excel.Sheet.8">
                  <p:embed/>
                </p:oleObj>
              </mc:Choice>
              <mc:Fallback>
                <p:oleObj name="Worksheet" r:id="rId4" imgW="9562976" imgH="50102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5674" y="1031753"/>
                        <a:ext cx="11120821" cy="58262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1424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id="{BE33C013-9508-4619-A1DD-688AC89B2986}"/>
              </a:ext>
            </a:extLst>
          </p:cNvPr>
          <p:cNvSpPr txBox="1"/>
          <p:nvPr/>
        </p:nvSpPr>
        <p:spPr>
          <a:xfrm>
            <a:off x="816077" y="245808"/>
            <a:ext cx="8652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WYSELEKCJONOWANE WSKAŹNIKI FINANSOWE DLA DANYCH BRANŻOWYCH - cd</a:t>
            </a:r>
          </a:p>
        </p:txBody>
      </p:sp>
      <p:graphicFrame>
        <p:nvGraphicFramePr>
          <p:cNvPr id="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590909"/>
              </p:ext>
            </p:extLst>
          </p:nvPr>
        </p:nvGraphicFramePr>
        <p:xfrm>
          <a:off x="165587" y="1023937"/>
          <a:ext cx="11023857" cy="57754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Worksheet" r:id="rId4" imgW="9562976" imgH="5010285" progId="Excel.Sheet.8">
                  <p:embed/>
                </p:oleObj>
              </mc:Choice>
              <mc:Fallback>
                <p:oleObj name="Worksheet" r:id="rId4" imgW="9562976" imgH="501028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5587" y="1023937"/>
                        <a:ext cx="11023857" cy="57754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434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467258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348</Words>
  <Application>Microsoft Office PowerPoint</Application>
  <PresentationFormat>Panoramiczny</PresentationFormat>
  <Paragraphs>31</Paragraphs>
  <Slides>8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Motyw pakietu Office</vt:lpstr>
      <vt:lpstr>Worksheet</vt:lpstr>
      <vt:lpstr>DANE BRANŻOWE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</dc:title>
  <dc:creator>MARTA MRÓZ-SIPIORA</dc:creator>
  <cp:lastModifiedBy>Marcin Żołyński</cp:lastModifiedBy>
  <cp:revision>10</cp:revision>
  <dcterms:created xsi:type="dcterms:W3CDTF">2019-01-17T11:03:13Z</dcterms:created>
  <dcterms:modified xsi:type="dcterms:W3CDTF">2019-09-17T12:41:16Z</dcterms:modified>
</cp:coreProperties>
</file>