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  <p:sldMasterId id="2147483723" r:id="rId2"/>
    <p:sldMasterId id="2147483776" r:id="rId3"/>
  </p:sldMasterIdLst>
  <p:notesMasterIdLst>
    <p:notesMasterId r:id="rId18"/>
  </p:notesMasterIdLst>
  <p:sldIdLst>
    <p:sldId id="256" r:id="rId4"/>
    <p:sldId id="330" r:id="rId5"/>
    <p:sldId id="300" r:id="rId6"/>
    <p:sldId id="348" r:id="rId7"/>
    <p:sldId id="259" r:id="rId8"/>
    <p:sldId id="335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264" r:id="rId1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lesta Justyna" initials="BJ" lastIdx="71" clrIdx="0">
    <p:extLst>
      <p:ext uri="{19B8F6BF-5375-455C-9EA6-DF929625EA0E}">
        <p15:presenceInfo xmlns:p15="http://schemas.microsoft.com/office/powerpoint/2012/main" userId="S-1-5-21-1613754260-90256501-2226627821-10802" providerId="AD"/>
      </p:ext>
    </p:extLst>
  </p:cmAuthor>
  <p:cmAuthor id="2" name="Mróz-Sipiora Marta" initials="MM" lastIdx="49" clrIdx="1">
    <p:extLst>
      <p:ext uri="{19B8F6BF-5375-455C-9EA6-DF929625EA0E}">
        <p15:presenceInfo xmlns:p15="http://schemas.microsoft.com/office/powerpoint/2012/main" userId="S::Marta.Mroz.2@asseco.pl::dba631e3-13bf-406a-9b0b-5f40dfeae7a1" providerId="AD"/>
      </p:ext>
    </p:extLst>
  </p:cmAuthor>
  <p:cmAuthor id="3" name="Justyna Bolesta" initials="JB" lastIdx="8" clrIdx="2">
    <p:extLst>
      <p:ext uri="{19B8F6BF-5375-455C-9EA6-DF929625EA0E}">
        <p15:presenceInfo xmlns:p15="http://schemas.microsoft.com/office/powerpoint/2012/main" userId="S-1-5-21-1283723364-390850646-1138874533-1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8224F-D29B-40D7-8BDE-C013243F7E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</dgm:spPr>
      <dgm:t>
        <a:bodyPr/>
        <a:lstStyle/>
        <a:p>
          <a:endParaRPr lang="pl-PL"/>
        </a:p>
      </dgm:t>
    </dgm:pt>
    <dgm:pt modelId="{2B21312A-FFB7-4770-A2CD-040D94A22999}">
      <dgm:prSet phldrT="[Tekst]"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kumimoji="0" lang="en-US" sz="2400" b="1" i="0" u="none" strike="noStrike" kern="1200" cap="none" spc="0" normalizeH="0" baseline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Rynek</a:t>
          </a:r>
          <a:endParaRPr lang="pl-PL" sz="2000" u="none" kern="1200" dirty="0">
            <a:solidFill>
              <a:srgbClr val="002060"/>
            </a:solidFill>
          </a:endParaRPr>
        </a:p>
      </dgm:t>
    </dgm:pt>
    <dgm:pt modelId="{70B4CD0D-C671-49E2-A4F1-2419E9D07304}" type="parTrans" cxnId="{0ACB43E2-91C8-4766-8F6C-93AE32795A16}">
      <dgm:prSet/>
      <dgm:spPr/>
      <dgm:t>
        <a:bodyPr/>
        <a:lstStyle/>
        <a:p>
          <a:endParaRPr lang="pl-PL"/>
        </a:p>
      </dgm:t>
    </dgm:pt>
    <dgm:pt modelId="{57357EF8-5094-444B-8BB8-55299E17CD21}" type="sibTrans" cxnId="{0ACB43E2-91C8-4766-8F6C-93AE32795A16}">
      <dgm:prSet/>
      <dgm:spPr/>
      <dgm:t>
        <a:bodyPr/>
        <a:lstStyle/>
        <a:p>
          <a:endParaRPr lang="pl-PL"/>
        </a:p>
      </dgm:t>
    </dgm:pt>
    <dgm:pt modelId="{43169F72-54C8-47CD-87DD-D9B9C94197AF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dostęp od ratingu i ocen dla przedsiębiorstw,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B2A5C90B-95FD-41E7-A63B-60084EBC775F}" type="parTrans" cxnId="{5BE2F8E9-DD8B-4C07-A1A1-8C94DDB4A4ED}">
      <dgm:prSet/>
      <dgm:spPr/>
      <dgm:t>
        <a:bodyPr/>
        <a:lstStyle/>
        <a:p>
          <a:endParaRPr lang="pl-PL"/>
        </a:p>
      </dgm:t>
    </dgm:pt>
    <dgm:pt modelId="{1A1FEE2A-8961-44AA-8B26-F965225C9E0A}" type="sibTrans" cxnId="{5BE2F8E9-DD8B-4C07-A1A1-8C94DDB4A4ED}">
      <dgm:prSet/>
      <dgm:spPr/>
      <dgm:t>
        <a:bodyPr/>
        <a:lstStyle/>
        <a:p>
          <a:endParaRPr lang="pl-PL"/>
        </a:p>
      </dgm:t>
    </dgm:pt>
    <dgm:pt modelId="{DA164BCF-C07E-4912-AAD5-E25A277D03BC}">
      <dgm:prSet phldrT="[Tekst]"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kumimoji="0" lang="pl-PL" sz="2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Inwestor</a:t>
          </a:r>
          <a:endParaRPr lang="pl-PL" sz="2000" u="none" kern="1200" dirty="0">
            <a:solidFill>
              <a:srgbClr val="002060"/>
            </a:solidFill>
          </a:endParaRPr>
        </a:p>
      </dgm:t>
    </dgm:pt>
    <dgm:pt modelId="{C8F107DB-45D1-4BD5-B748-04473090613D}" type="parTrans" cxnId="{9DDB8356-CDB4-4843-AB95-FE5567D8BEB5}">
      <dgm:prSet/>
      <dgm:spPr/>
      <dgm:t>
        <a:bodyPr/>
        <a:lstStyle/>
        <a:p>
          <a:endParaRPr lang="pl-PL"/>
        </a:p>
      </dgm:t>
    </dgm:pt>
    <dgm:pt modelId="{7339FA00-55C4-4947-B840-FDF52AF233D7}" type="sibTrans" cxnId="{9DDB8356-CDB4-4843-AB95-FE5567D8BEB5}">
      <dgm:prSet/>
      <dgm:spPr/>
      <dgm:t>
        <a:bodyPr/>
        <a:lstStyle/>
        <a:p>
          <a:endParaRPr lang="pl-PL"/>
        </a:p>
      </dgm:t>
    </dgm:pt>
    <dgm:pt modelId="{7FE0E69C-A0DB-45B5-A0BD-61B7D90C67D6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drogowskaz inwestycyjny (ułatwienie wyceny ryzyka inwestycji),</a:t>
          </a:r>
        </a:p>
      </dgm:t>
    </dgm:pt>
    <dgm:pt modelId="{F2435387-3879-472A-AECF-0E2C4EAF9A40}" type="parTrans" cxnId="{79AD592A-A2F5-4CF1-928B-9EDF22B697EF}">
      <dgm:prSet/>
      <dgm:spPr/>
      <dgm:t>
        <a:bodyPr/>
        <a:lstStyle/>
        <a:p>
          <a:endParaRPr lang="pl-PL"/>
        </a:p>
      </dgm:t>
    </dgm:pt>
    <dgm:pt modelId="{19DD86E7-411E-478E-A24C-7B11ACC550FF}" type="sibTrans" cxnId="{79AD592A-A2F5-4CF1-928B-9EDF22B697EF}">
      <dgm:prSet/>
      <dgm:spPr/>
      <dgm:t>
        <a:bodyPr/>
        <a:lstStyle/>
        <a:p>
          <a:endParaRPr lang="pl-PL"/>
        </a:p>
      </dgm:t>
    </dgm:pt>
    <dgm:pt modelId="{E297E540-A2E1-4375-9F81-58916B1F0E9E}">
      <dgm:prSet phldrT="[Tekst]" custT="1"/>
      <dgm:spPr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r>
            <a:rPr kumimoji="0" lang="en-US" sz="2400" b="1" i="0" u="none" strike="noStrike" kern="1200" cap="none" spc="0" normalizeH="0" baseline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Emitent</a:t>
          </a:r>
          <a:endParaRPr kumimoji="0" lang="pl-PL" sz="2400" b="1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6DE2E9D-7296-496F-83C3-A3C69154ECC0}" type="parTrans" cxnId="{A6FA1963-3FFD-4014-958F-6BCA92B89599}">
      <dgm:prSet/>
      <dgm:spPr/>
      <dgm:t>
        <a:bodyPr/>
        <a:lstStyle/>
        <a:p>
          <a:endParaRPr lang="pl-PL"/>
        </a:p>
      </dgm:t>
    </dgm:pt>
    <dgm:pt modelId="{8C04C809-B7AF-4F9D-A077-4C2350F65C91}" type="sibTrans" cxnId="{A6FA1963-3FFD-4014-958F-6BCA92B89599}">
      <dgm:prSet/>
      <dgm:spPr/>
      <dgm:t>
        <a:bodyPr/>
        <a:lstStyle/>
        <a:p>
          <a:endParaRPr lang="pl-PL"/>
        </a:p>
      </dgm:t>
    </dgm:pt>
    <dgm:pt modelId="{C0D01006-6689-42A1-9805-D7DEC059113F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potencjalne niższe koszty finansowania dla podmiotów o lepszej ocenie ratingowej,</a:t>
          </a:r>
        </a:p>
      </dgm:t>
    </dgm:pt>
    <dgm:pt modelId="{77594884-B0E6-4C41-B130-54500BE5773D}" type="parTrans" cxnId="{6CC8DC5E-3C10-4F33-AA63-6DF1B12C1796}">
      <dgm:prSet/>
      <dgm:spPr/>
      <dgm:t>
        <a:bodyPr/>
        <a:lstStyle/>
        <a:p>
          <a:endParaRPr lang="pl-PL"/>
        </a:p>
      </dgm:t>
    </dgm:pt>
    <dgm:pt modelId="{0C374629-1996-484D-8B74-88DD918CD8AE}" type="sibTrans" cxnId="{6CC8DC5E-3C10-4F33-AA63-6DF1B12C1796}">
      <dgm:prSet/>
      <dgm:spPr/>
      <dgm:t>
        <a:bodyPr/>
        <a:lstStyle/>
        <a:p>
          <a:endParaRPr lang="pl-PL"/>
        </a:p>
      </dgm:t>
    </dgm:pt>
    <dgm:pt modelId="{1E14D567-4532-4951-8B40-E136BDA77E65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przejrzystość rynku i bezpieczeństwo inwestorów,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48605F98-5E96-4009-A3A8-3577EB228561}" type="parTrans" cxnId="{BBFB1CC6-8B06-4AD8-A4A2-A32D1F2D4A29}">
      <dgm:prSet/>
      <dgm:spPr/>
      <dgm:t>
        <a:bodyPr/>
        <a:lstStyle/>
        <a:p>
          <a:endParaRPr lang="pl-PL"/>
        </a:p>
      </dgm:t>
    </dgm:pt>
    <dgm:pt modelId="{46D19819-F546-4EB9-8855-A540D0B73679}" type="sibTrans" cxnId="{BBFB1CC6-8B06-4AD8-A4A2-A32D1F2D4A29}">
      <dgm:prSet/>
      <dgm:spPr/>
      <dgm:t>
        <a:bodyPr/>
        <a:lstStyle/>
        <a:p>
          <a:endParaRPr lang="pl-PL"/>
        </a:p>
      </dgm:t>
    </dgm:pt>
    <dgm:pt modelId="{46AA1D41-DBC3-4A1C-9E85-B3E5AA55EA5F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dostęp do kapitału ułatwiony mniejszym emitentom,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FB2208DA-D04F-4977-A0D2-8B4D6B9388E8}" type="parTrans" cxnId="{85CAC1F0-1403-4B51-8CA1-2802C5A936C9}">
      <dgm:prSet/>
      <dgm:spPr/>
      <dgm:t>
        <a:bodyPr/>
        <a:lstStyle/>
        <a:p>
          <a:endParaRPr lang="pl-PL"/>
        </a:p>
      </dgm:t>
    </dgm:pt>
    <dgm:pt modelId="{E94AD0BA-E767-4B9E-85EB-864EE6764188}" type="sibTrans" cxnId="{85CAC1F0-1403-4B51-8CA1-2802C5A936C9}">
      <dgm:prSet/>
      <dgm:spPr/>
      <dgm:t>
        <a:bodyPr/>
        <a:lstStyle/>
        <a:p>
          <a:endParaRPr lang="pl-PL"/>
        </a:p>
      </dgm:t>
    </dgm:pt>
    <dgm:pt modelId="{BC793FE1-C09B-4E3F-8AB0-EE5C77F862E7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zwiększenie płynności poprzez przyciągnięcie nowych inwestorów (szczególnie nieprofesjonalnych z punktu widzenia rozporządzenia MIFID 2),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gm:t>
    </dgm:pt>
    <dgm:pt modelId="{73D58231-D06C-444B-85F2-EDB7099B5AA4}" type="parTrans" cxnId="{ED1F3768-4542-495F-A40E-351D6C54F994}">
      <dgm:prSet/>
      <dgm:spPr/>
      <dgm:t>
        <a:bodyPr/>
        <a:lstStyle/>
        <a:p>
          <a:endParaRPr lang="pl-PL"/>
        </a:p>
      </dgm:t>
    </dgm:pt>
    <dgm:pt modelId="{FA4CE75F-9DBC-478C-8CEE-D680307BA4FA}" type="sibTrans" cxnId="{ED1F3768-4542-495F-A40E-351D6C54F994}">
      <dgm:prSet/>
      <dgm:spPr/>
      <dgm:t>
        <a:bodyPr/>
        <a:lstStyle/>
        <a:p>
          <a:endParaRPr lang="pl-PL"/>
        </a:p>
      </dgm:t>
    </dgm:pt>
    <dgm:pt modelId="{DC20A43A-ED65-433E-BCD0-BC22D08A97FA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identyfikacja profilu ryzyka spodziewanego,</a:t>
          </a:r>
        </a:p>
      </dgm:t>
    </dgm:pt>
    <dgm:pt modelId="{070DBE15-DFDE-46F5-ACC8-86E0C0AB3772}" type="parTrans" cxnId="{5B48005B-D8A0-4665-B1F6-2ECAF798A77F}">
      <dgm:prSet/>
      <dgm:spPr/>
      <dgm:t>
        <a:bodyPr/>
        <a:lstStyle/>
        <a:p>
          <a:endParaRPr lang="pl-PL"/>
        </a:p>
      </dgm:t>
    </dgm:pt>
    <dgm:pt modelId="{BC5651B2-5222-4914-A721-3036C0813FD3}" type="sibTrans" cxnId="{5B48005B-D8A0-4665-B1F6-2ECAF798A77F}">
      <dgm:prSet/>
      <dgm:spPr/>
      <dgm:t>
        <a:bodyPr/>
        <a:lstStyle/>
        <a:p>
          <a:endParaRPr lang="pl-PL"/>
        </a:p>
      </dgm:t>
    </dgm:pt>
    <dgm:pt modelId="{E84E5FD6-D835-46E5-885C-D9E63507E4C9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poddanie się spółki zewnętrznej analizie zwiększy jej transparentność i wiarygodność,</a:t>
          </a:r>
        </a:p>
      </dgm:t>
    </dgm:pt>
    <dgm:pt modelId="{4BD4C48F-6424-4C25-8396-3AF7559D6308}" type="parTrans" cxnId="{D67F4797-279B-4487-B319-A56AA28F08A9}">
      <dgm:prSet/>
      <dgm:spPr/>
      <dgm:t>
        <a:bodyPr/>
        <a:lstStyle/>
        <a:p>
          <a:endParaRPr lang="pl-PL"/>
        </a:p>
      </dgm:t>
    </dgm:pt>
    <dgm:pt modelId="{90C2B368-6428-4006-B6D3-5A37E9D4927E}" type="sibTrans" cxnId="{D67F4797-279B-4487-B319-A56AA28F08A9}">
      <dgm:prSet/>
      <dgm:spPr/>
      <dgm:t>
        <a:bodyPr/>
        <a:lstStyle/>
        <a:p>
          <a:endParaRPr lang="pl-PL"/>
        </a:p>
      </dgm:t>
    </dgm:pt>
    <dgm:pt modelId="{B79772C8-AC06-4644-B15E-E829FE5D4C82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zmniejszenie prawdopodobieństwa wystąpienia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fraud’ów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</a:t>
          </a:r>
        </a:p>
      </dgm:t>
    </dgm:pt>
    <dgm:pt modelId="{CC1FB582-213E-43E5-B183-E94198340B32}" type="parTrans" cxnId="{56106270-04D0-4BE0-AC91-C5614D2CB2E0}">
      <dgm:prSet/>
      <dgm:spPr/>
      <dgm:t>
        <a:bodyPr/>
        <a:lstStyle/>
        <a:p>
          <a:endParaRPr lang="pl-PL"/>
        </a:p>
      </dgm:t>
    </dgm:pt>
    <dgm:pt modelId="{9BF541D0-1041-415C-87EE-ADCAB2A329F0}" type="sibTrans" cxnId="{56106270-04D0-4BE0-AC91-C5614D2CB2E0}">
      <dgm:prSet/>
      <dgm:spPr/>
      <dgm:t>
        <a:bodyPr/>
        <a:lstStyle/>
        <a:p>
          <a:endParaRPr lang="pl-PL"/>
        </a:p>
      </dgm:t>
    </dgm:pt>
    <dgm:pt modelId="{FD41719C-F23D-4E14-A69F-BB960AABBC9D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pojawienie/tworzenie kultury ratingu, presja na posiadanie ratingu,</a:t>
          </a:r>
        </a:p>
      </dgm:t>
    </dgm:pt>
    <dgm:pt modelId="{E0B1EB3C-DAF7-40B1-969E-FF5BDDC7B7FB}" type="parTrans" cxnId="{C70320D5-0090-4686-9069-536376DB0702}">
      <dgm:prSet/>
      <dgm:spPr/>
      <dgm:t>
        <a:bodyPr/>
        <a:lstStyle/>
        <a:p>
          <a:endParaRPr lang="pl-PL"/>
        </a:p>
      </dgm:t>
    </dgm:pt>
    <dgm:pt modelId="{15888E1D-EE46-467E-A880-A34755CBF15B}" type="sibTrans" cxnId="{C70320D5-0090-4686-9069-536376DB0702}">
      <dgm:prSet/>
      <dgm:spPr/>
      <dgm:t>
        <a:bodyPr/>
        <a:lstStyle/>
        <a:p>
          <a:endParaRPr lang="pl-PL"/>
        </a:p>
      </dgm:t>
    </dgm:pt>
    <dgm:pt modelId="{AC8C7E94-7FF2-4BC9-A3CF-95DE0A38D922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potencjalne bardzie atrakcyjne warunki obecności na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Catalyst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(Rynek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Prime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),</a:t>
          </a:r>
        </a:p>
      </dgm:t>
    </dgm:pt>
    <dgm:pt modelId="{F77BE839-4ED6-42C0-BDDB-B4FEB49CC9E2}" type="parTrans" cxnId="{971AEBE5-DE52-4AA6-908D-F1E844EDDEAA}">
      <dgm:prSet/>
      <dgm:spPr/>
      <dgm:t>
        <a:bodyPr/>
        <a:lstStyle/>
        <a:p>
          <a:endParaRPr lang="pl-PL"/>
        </a:p>
      </dgm:t>
    </dgm:pt>
    <dgm:pt modelId="{B5499632-F3A6-4A59-A6A8-45000F69A85F}" type="sibTrans" cxnId="{971AEBE5-DE52-4AA6-908D-F1E844EDDEAA}">
      <dgm:prSet/>
      <dgm:spPr/>
      <dgm:t>
        <a:bodyPr/>
        <a:lstStyle/>
        <a:p>
          <a:endParaRPr lang="pl-PL"/>
        </a:p>
      </dgm:t>
    </dgm:pt>
    <dgm:pt modelId="{67F7E6EA-6376-4C8C-AF8D-51FDCFB7ECDE}">
      <dgm:prSet phldrT="[Tekst]" custT="1"/>
      <dgm:spPr>
        <a:solidFill>
          <a:schemeClr val="bg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wyrównywanie szans informacyjnych MSP poprzez umieszczenie ich ratingów na ogólnodostępnych serwisach informatycznych,</a:t>
          </a:r>
        </a:p>
      </dgm:t>
    </dgm:pt>
    <dgm:pt modelId="{4380B8AC-7CAF-4A47-AC4E-F9C0E9686E1B}" type="parTrans" cxnId="{84EA65D7-38E2-4EB2-A35F-DEEF3A557967}">
      <dgm:prSet/>
      <dgm:spPr/>
      <dgm:t>
        <a:bodyPr/>
        <a:lstStyle/>
        <a:p>
          <a:endParaRPr lang="pl-PL"/>
        </a:p>
      </dgm:t>
    </dgm:pt>
    <dgm:pt modelId="{832F6FE9-E20D-453C-971E-E6FB1CA719BA}" type="sibTrans" cxnId="{84EA65D7-38E2-4EB2-A35F-DEEF3A557967}">
      <dgm:prSet/>
      <dgm:spPr/>
      <dgm:t>
        <a:bodyPr/>
        <a:lstStyle/>
        <a:p>
          <a:endParaRPr lang="pl-PL"/>
        </a:p>
      </dgm:t>
    </dgm:pt>
    <dgm:pt modelId="{555E54EB-B7DA-44AF-8BF0-327D4C9DE19B}" type="pres">
      <dgm:prSet presAssocID="{3598224F-D29B-40D7-8BDE-C013243F7E02}" presName="Name0" presStyleCnt="0">
        <dgm:presLayoutVars>
          <dgm:dir/>
          <dgm:animLvl val="lvl"/>
          <dgm:resizeHandles val="exact"/>
        </dgm:presLayoutVars>
      </dgm:prSet>
      <dgm:spPr/>
    </dgm:pt>
    <dgm:pt modelId="{66871BEC-6C69-45BD-A698-1852A83C47CD}" type="pres">
      <dgm:prSet presAssocID="{2B21312A-FFB7-4770-A2CD-040D94A22999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27DD0CB3-2215-4487-B78D-F3ACF93F996C}" type="pres">
      <dgm:prSet presAssocID="{2B21312A-FFB7-4770-A2CD-040D94A22999}" presName="parTx" presStyleLbl="alignNode1" presStyleIdx="0" presStyleCnt="3" custScaleY="100000" custLinFactNeighborX="399" custLinFactNeighborY="-393">
        <dgm:presLayoutVars>
          <dgm:chMax val="0"/>
          <dgm:chPref val="0"/>
          <dgm:bulletEnabled val="1"/>
        </dgm:presLayoutVars>
      </dgm:prSet>
      <dgm:spPr/>
    </dgm:pt>
    <dgm:pt modelId="{CE4C21B3-621F-4E72-B265-814D2CDE03BC}" type="pres">
      <dgm:prSet presAssocID="{2B21312A-FFB7-4770-A2CD-040D94A22999}" presName="desTx" presStyleLbl="alignAccFollowNode1" presStyleIdx="0" presStyleCnt="3" custLinFactNeighborX="-708" custLinFactNeighborY="170">
        <dgm:presLayoutVars>
          <dgm:bulletEnabled val="1"/>
        </dgm:presLayoutVars>
      </dgm:prSet>
      <dgm:spPr/>
    </dgm:pt>
    <dgm:pt modelId="{2D789CFC-03E2-4B10-9370-C5B64A0A872E}" type="pres">
      <dgm:prSet presAssocID="{57357EF8-5094-444B-8BB8-55299E17CD21}" presName="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5AD18DC6-E6C3-4A64-9C58-858DF15614C8}" type="pres">
      <dgm:prSet presAssocID="{DA164BCF-C07E-4912-AAD5-E25A277D03BC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E22AE2EA-D273-4590-9048-F8092D98FBF6}" type="pres">
      <dgm:prSet presAssocID="{DA164BCF-C07E-4912-AAD5-E25A277D03B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3118B087-D0BA-4684-80CF-74E3280FB8FA}" type="pres">
      <dgm:prSet presAssocID="{DA164BCF-C07E-4912-AAD5-E25A277D03BC}" presName="desTx" presStyleLbl="alignAccFollowNode1" presStyleIdx="1" presStyleCnt="3">
        <dgm:presLayoutVars>
          <dgm:bulletEnabled val="1"/>
        </dgm:presLayoutVars>
      </dgm:prSet>
      <dgm:spPr/>
    </dgm:pt>
    <dgm:pt modelId="{A0B6AA44-1580-4D95-9D6C-3BA5BA7EEF68}" type="pres">
      <dgm:prSet presAssocID="{7339FA00-55C4-4947-B840-FDF52AF233D7}" presName="spac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10408EB4-D545-4EFE-8FFA-252030522BFF}" type="pres">
      <dgm:prSet presAssocID="{E297E540-A2E1-4375-9F81-58916B1F0E9E}" presName="composite" presStyleCnt="0"/>
      <dgm:spPr>
        <a:ln>
          <a:noFill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gm:spPr>
    </dgm:pt>
    <dgm:pt modelId="{52C8C323-E430-493D-816D-5475DC1B16FA}" type="pres">
      <dgm:prSet presAssocID="{E297E540-A2E1-4375-9F81-58916B1F0E9E}" presName="parTx" presStyleLbl="alignNode1" presStyleIdx="2" presStyleCnt="3" custLinFactNeighborX="-234">
        <dgm:presLayoutVars>
          <dgm:chMax val="0"/>
          <dgm:chPref val="0"/>
          <dgm:bulletEnabled val="1"/>
        </dgm:presLayoutVars>
      </dgm:prSet>
      <dgm:spPr/>
    </dgm:pt>
    <dgm:pt modelId="{CD47CAD4-8C6E-406E-A63A-C5BF7CD51799}" type="pres">
      <dgm:prSet presAssocID="{E297E540-A2E1-4375-9F81-58916B1F0E9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52340A-B510-4384-9F09-275FA6B0398F}" type="presOf" srcId="{AC8C7E94-7FF2-4BC9-A3CF-95DE0A38D922}" destId="{CD47CAD4-8C6E-406E-A63A-C5BF7CD51799}" srcOrd="0" destOrd="1" presId="urn:microsoft.com/office/officeart/2005/8/layout/hList1"/>
    <dgm:cxn modelId="{0121320F-3D44-4B62-9328-FD50C1639F18}" type="presOf" srcId="{DC20A43A-ED65-433E-BCD0-BC22D08A97FA}" destId="{3118B087-D0BA-4684-80CF-74E3280FB8FA}" srcOrd="0" destOrd="1" presId="urn:microsoft.com/office/officeart/2005/8/layout/hList1"/>
    <dgm:cxn modelId="{1BB3B713-0C17-4DB2-B0BE-74C058DF1074}" type="presOf" srcId="{3598224F-D29B-40D7-8BDE-C013243F7E02}" destId="{555E54EB-B7DA-44AF-8BF0-327D4C9DE19B}" srcOrd="0" destOrd="0" presId="urn:microsoft.com/office/officeart/2005/8/layout/hList1"/>
    <dgm:cxn modelId="{D729A41A-F30E-41B8-8B33-E1864674D84D}" type="presOf" srcId="{7FE0E69C-A0DB-45B5-A0BD-61B7D90C67D6}" destId="{3118B087-D0BA-4684-80CF-74E3280FB8FA}" srcOrd="0" destOrd="0" presId="urn:microsoft.com/office/officeart/2005/8/layout/hList1"/>
    <dgm:cxn modelId="{79AD592A-A2F5-4CF1-928B-9EDF22B697EF}" srcId="{DA164BCF-C07E-4912-AAD5-E25A277D03BC}" destId="{7FE0E69C-A0DB-45B5-A0BD-61B7D90C67D6}" srcOrd="0" destOrd="0" parTransId="{F2435387-3879-472A-AECF-0E2C4EAF9A40}" sibTransId="{19DD86E7-411E-478E-A24C-7B11ACC550FF}"/>
    <dgm:cxn modelId="{5B48005B-D8A0-4665-B1F6-2ECAF798A77F}" srcId="{DA164BCF-C07E-4912-AAD5-E25A277D03BC}" destId="{DC20A43A-ED65-433E-BCD0-BC22D08A97FA}" srcOrd="1" destOrd="0" parTransId="{070DBE15-DFDE-46F5-ACC8-86E0C0AB3772}" sibTransId="{BC5651B2-5222-4914-A721-3036C0813FD3}"/>
    <dgm:cxn modelId="{6CC8DC5E-3C10-4F33-AA63-6DF1B12C1796}" srcId="{E297E540-A2E1-4375-9F81-58916B1F0E9E}" destId="{C0D01006-6689-42A1-9805-D7DEC059113F}" srcOrd="0" destOrd="0" parTransId="{77594884-B0E6-4C41-B130-54500BE5773D}" sibTransId="{0C374629-1996-484D-8B74-88DD918CD8AE}"/>
    <dgm:cxn modelId="{A6FA1963-3FFD-4014-958F-6BCA92B89599}" srcId="{3598224F-D29B-40D7-8BDE-C013243F7E02}" destId="{E297E540-A2E1-4375-9F81-58916B1F0E9E}" srcOrd="2" destOrd="0" parTransId="{C6DE2E9D-7296-496F-83C3-A3C69154ECC0}" sibTransId="{8C04C809-B7AF-4F9D-A077-4C2350F65C91}"/>
    <dgm:cxn modelId="{ED1F3768-4542-495F-A40E-351D6C54F994}" srcId="{2B21312A-FFB7-4770-A2CD-040D94A22999}" destId="{BC793FE1-C09B-4E3F-8AB0-EE5C77F862E7}" srcOrd="3" destOrd="0" parTransId="{73D58231-D06C-444B-85F2-EDB7099B5AA4}" sibTransId="{FA4CE75F-9DBC-478C-8CEE-D680307BA4FA}"/>
    <dgm:cxn modelId="{56106270-04D0-4BE0-AC91-C5614D2CB2E0}" srcId="{DA164BCF-C07E-4912-AAD5-E25A277D03BC}" destId="{B79772C8-AC06-4644-B15E-E829FE5D4C82}" srcOrd="3" destOrd="0" parTransId="{CC1FB582-213E-43E5-B183-E94198340B32}" sibTransId="{9BF541D0-1041-415C-87EE-ADCAB2A329F0}"/>
    <dgm:cxn modelId="{9DDB8356-CDB4-4843-AB95-FE5567D8BEB5}" srcId="{3598224F-D29B-40D7-8BDE-C013243F7E02}" destId="{DA164BCF-C07E-4912-AAD5-E25A277D03BC}" srcOrd="1" destOrd="0" parTransId="{C8F107DB-45D1-4BD5-B748-04473090613D}" sibTransId="{7339FA00-55C4-4947-B840-FDF52AF233D7}"/>
    <dgm:cxn modelId="{FFF81482-439A-4516-806B-B320FB01D22A}" type="presOf" srcId="{67F7E6EA-6376-4C8C-AF8D-51FDCFB7ECDE}" destId="{CD47CAD4-8C6E-406E-A63A-C5BF7CD51799}" srcOrd="0" destOrd="2" presId="urn:microsoft.com/office/officeart/2005/8/layout/hList1"/>
    <dgm:cxn modelId="{7257AA84-73AE-4550-B961-AAB6592D3DFF}" type="presOf" srcId="{1E14D567-4532-4951-8B40-E136BDA77E65}" destId="{CE4C21B3-621F-4E72-B265-814D2CDE03BC}" srcOrd="0" destOrd="1" presId="urn:microsoft.com/office/officeart/2005/8/layout/hList1"/>
    <dgm:cxn modelId="{D41A5A93-9E22-467F-BB16-28F2D1147786}" type="presOf" srcId="{BC793FE1-C09B-4E3F-8AB0-EE5C77F862E7}" destId="{CE4C21B3-621F-4E72-B265-814D2CDE03BC}" srcOrd="0" destOrd="3" presId="urn:microsoft.com/office/officeart/2005/8/layout/hList1"/>
    <dgm:cxn modelId="{D67F4797-279B-4487-B319-A56AA28F08A9}" srcId="{DA164BCF-C07E-4912-AAD5-E25A277D03BC}" destId="{E84E5FD6-D835-46E5-885C-D9E63507E4C9}" srcOrd="2" destOrd="0" parTransId="{4BD4C48F-6424-4C25-8396-3AF7559D6308}" sibTransId="{90C2B368-6428-4006-B6D3-5A37E9D4927E}"/>
    <dgm:cxn modelId="{815270A9-0801-414F-A654-8D22B78478EA}" type="presOf" srcId="{FD41719C-F23D-4E14-A69F-BB960AABBC9D}" destId="{3118B087-D0BA-4684-80CF-74E3280FB8FA}" srcOrd="0" destOrd="4" presId="urn:microsoft.com/office/officeart/2005/8/layout/hList1"/>
    <dgm:cxn modelId="{41CDC5AB-9802-4623-B028-711A406A446B}" type="presOf" srcId="{43169F72-54C8-47CD-87DD-D9B9C94197AF}" destId="{CE4C21B3-621F-4E72-B265-814D2CDE03BC}" srcOrd="0" destOrd="0" presId="urn:microsoft.com/office/officeart/2005/8/layout/hList1"/>
    <dgm:cxn modelId="{58FCAAB0-BC77-4781-8A80-8A3E03D76190}" type="presOf" srcId="{B79772C8-AC06-4644-B15E-E829FE5D4C82}" destId="{3118B087-D0BA-4684-80CF-74E3280FB8FA}" srcOrd="0" destOrd="3" presId="urn:microsoft.com/office/officeart/2005/8/layout/hList1"/>
    <dgm:cxn modelId="{201C96B6-1A80-461D-A94D-AF4ABD9BD1A5}" type="presOf" srcId="{2B21312A-FFB7-4770-A2CD-040D94A22999}" destId="{27DD0CB3-2215-4487-B78D-F3ACF93F996C}" srcOrd="0" destOrd="0" presId="urn:microsoft.com/office/officeart/2005/8/layout/hList1"/>
    <dgm:cxn modelId="{8584D4BA-9F30-4284-B7F6-F4B25E5E5911}" type="presOf" srcId="{E84E5FD6-D835-46E5-885C-D9E63507E4C9}" destId="{3118B087-D0BA-4684-80CF-74E3280FB8FA}" srcOrd="0" destOrd="2" presId="urn:microsoft.com/office/officeart/2005/8/layout/hList1"/>
    <dgm:cxn modelId="{F91655BE-FD49-476B-974A-D5EC47D049B8}" type="presOf" srcId="{C0D01006-6689-42A1-9805-D7DEC059113F}" destId="{CD47CAD4-8C6E-406E-A63A-C5BF7CD51799}" srcOrd="0" destOrd="0" presId="urn:microsoft.com/office/officeart/2005/8/layout/hList1"/>
    <dgm:cxn modelId="{BBC323C4-4D83-4D15-92B0-BA9B55C4C023}" type="presOf" srcId="{E297E540-A2E1-4375-9F81-58916B1F0E9E}" destId="{52C8C323-E430-493D-816D-5475DC1B16FA}" srcOrd="0" destOrd="0" presId="urn:microsoft.com/office/officeart/2005/8/layout/hList1"/>
    <dgm:cxn modelId="{BBFB1CC6-8B06-4AD8-A4A2-A32D1F2D4A29}" srcId="{2B21312A-FFB7-4770-A2CD-040D94A22999}" destId="{1E14D567-4532-4951-8B40-E136BDA77E65}" srcOrd="1" destOrd="0" parTransId="{48605F98-5E96-4009-A3A8-3577EB228561}" sibTransId="{46D19819-F546-4EB9-8855-A540D0B73679}"/>
    <dgm:cxn modelId="{C70320D5-0090-4686-9069-536376DB0702}" srcId="{DA164BCF-C07E-4912-AAD5-E25A277D03BC}" destId="{FD41719C-F23D-4E14-A69F-BB960AABBC9D}" srcOrd="4" destOrd="0" parTransId="{E0B1EB3C-DAF7-40B1-969E-FF5BDDC7B7FB}" sibTransId="{15888E1D-EE46-467E-A880-A34755CBF15B}"/>
    <dgm:cxn modelId="{84EA65D7-38E2-4EB2-A35F-DEEF3A557967}" srcId="{E297E540-A2E1-4375-9F81-58916B1F0E9E}" destId="{67F7E6EA-6376-4C8C-AF8D-51FDCFB7ECDE}" srcOrd="2" destOrd="0" parTransId="{4380B8AC-7CAF-4A47-AC4E-F9C0E9686E1B}" sibTransId="{832F6FE9-E20D-453C-971E-E6FB1CA719BA}"/>
    <dgm:cxn modelId="{0ACB43E2-91C8-4766-8F6C-93AE32795A16}" srcId="{3598224F-D29B-40D7-8BDE-C013243F7E02}" destId="{2B21312A-FFB7-4770-A2CD-040D94A22999}" srcOrd="0" destOrd="0" parTransId="{70B4CD0D-C671-49E2-A4F1-2419E9D07304}" sibTransId="{57357EF8-5094-444B-8BB8-55299E17CD21}"/>
    <dgm:cxn modelId="{971AEBE5-DE52-4AA6-908D-F1E844EDDEAA}" srcId="{E297E540-A2E1-4375-9F81-58916B1F0E9E}" destId="{AC8C7E94-7FF2-4BC9-A3CF-95DE0A38D922}" srcOrd="1" destOrd="0" parTransId="{F77BE839-4ED6-42C0-BDDB-B4FEB49CC9E2}" sibTransId="{B5499632-F3A6-4A59-A6A8-45000F69A85F}"/>
    <dgm:cxn modelId="{5BE2F8E9-DD8B-4C07-A1A1-8C94DDB4A4ED}" srcId="{2B21312A-FFB7-4770-A2CD-040D94A22999}" destId="{43169F72-54C8-47CD-87DD-D9B9C94197AF}" srcOrd="0" destOrd="0" parTransId="{B2A5C90B-95FD-41E7-A63B-60084EBC775F}" sibTransId="{1A1FEE2A-8961-44AA-8B26-F965225C9E0A}"/>
    <dgm:cxn modelId="{2A165BEF-2424-4304-A3E3-9A77BE044CAE}" type="presOf" srcId="{46AA1D41-DBC3-4A1C-9E85-B3E5AA55EA5F}" destId="{CE4C21B3-621F-4E72-B265-814D2CDE03BC}" srcOrd="0" destOrd="2" presId="urn:microsoft.com/office/officeart/2005/8/layout/hList1"/>
    <dgm:cxn modelId="{85CAC1F0-1403-4B51-8CA1-2802C5A936C9}" srcId="{2B21312A-FFB7-4770-A2CD-040D94A22999}" destId="{46AA1D41-DBC3-4A1C-9E85-B3E5AA55EA5F}" srcOrd="2" destOrd="0" parTransId="{FB2208DA-D04F-4977-A0D2-8B4D6B9388E8}" sibTransId="{E94AD0BA-E767-4B9E-85EB-864EE6764188}"/>
    <dgm:cxn modelId="{1BC600FB-247F-4088-9186-77A225E9C8A2}" type="presOf" srcId="{DA164BCF-C07E-4912-AAD5-E25A277D03BC}" destId="{E22AE2EA-D273-4590-9048-F8092D98FBF6}" srcOrd="0" destOrd="0" presId="urn:microsoft.com/office/officeart/2005/8/layout/hList1"/>
    <dgm:cxn modelId="{4991C155-4851-46FE-9B93-DAA742ED9F06}" type="presParOf" srcId="{555E54EB-B7DA-44AF-8BF0-327D4C9DE19B}" destId="{66871BEC-6C69-45BD-A698-1852A83C47CD}" srcOrd="0" destOrd="0" presId="urn:microsoft.com/office/officeart/2005/8/layout/hList1"/>
    <dgm:cxn modelId="{B9C036AB-0B4F-4C07-AF47-25397AD64F5B}" type="presParOf" srcId="{66871BEC-6C69-45BD-A698-1852A83C47CD}" destId="{27DD0CB3-2215-4487-B78D-F3ACF93F996C}" srcOrd="0" destOrd="0" presId="urn:microsoft.com/office/officeart/2005/8/layout/hList1"/>
    <dgm:cxn modelId="{C7EE49B4-2C2D-4511-83DF-4D84D2763D78}" type="presParOf" srcId="{66871BEC-6C69-45BD-A698-1852A83C47CD}" destId="{CE4C21B3-621F-4E72-B265-814D2CDE03BC}" srcOrd="1" destOrd="0" presId="urn:microsoft.com/office/officeart/2005/8/layout/hList1"/>
    <dgm:cxn modelId="{B8E568E4-D50C-4469-9AF0-BA65E19CFAD9}" type="presParOf" srcId="{555E54EB-B7DA-44AF-8BF0-327D4C9DE19B}" destId="{2D789CFC-03E2-4B10-9370-C5B64A0A872E}" srcOrd="1" destOrd="0" presId="urn:microsoft.com/office/officeart/2005/8/layout/hList1"/>
    <dgm:cxn modelId="{1AEF92E5-812D-41EB-B26F-889ABB90BE83}" type="presParOf" srcId="{555E54EB-B7DA-44AF-8BF0-327D4C9DE19B}" destId="{5AD18DC6-E6C3-4A64-9C58-858DF15614C8}" srcOrd="2" destOrd="0" presId="urn:microsoft.com/office/officeart/2005/8/layout/hList1"/>
    <dgm:cxn modelId="{C54B83AB-2039-4716-BB32-6B2DA55758C9}" type="presParOf" srcId="{5AD18DC6-E6C3-4A64-9C58-858DF15614C8}" destId="{E22AE2EA-D273-4590-9048-F8092D98FBF6}" srcOrd="0" destOrd="0" presId="urn:microsoft.com/office/officeart/2005/8/layout/hList1"/>
    <dgm:cxn modelId="{869EC065-FD54-4436-AF54-1E1CBD250558}" type="presParOf" srcId="{5AD18DC6-E6C3-4A64-9C58-858DF15614C8}" destId="{3118B087-D0BA-4684-80CF-74E3280FB8FA}" srcOrd="1" destOrd="0" presId="urn:microsoft.com/office/officeart/2005/8/layout/hList1"/>
    <dgm:cxn modelId="{5A93D1CC-C0A7-4280-B221-6C8B6660D7C3}" type="presParOf" srcId="{555E54EB-B7DA-44AF-8BF0-327D4C9DE19B}" destId="{A0B6AA44-1580-4D95-9D6C-3BA5BA7EEF68}" srcOrd="3" destOrd="0" presId="urn:microsoft.com/office/officeart/2005/8/layout/hList1"/>
    <dgm:cxn modelId="{58B0B127-1DAE-4222-81B1-5F715A5BFA02}" type="presParOf" srcId="{555E54EB-B7DA-44AF-8BF0-327D4C9DE19B}" destId="{10408EB4-D545-4EFE-8FFA-252030522BFF}" srcOrd="4" destOrd="0" presId="urn:microsoft.com/office/officeart/2005/8/layout/hList1"/>
    <dgm:cxn modelId="{676FA82D-7F4C-4BFB-84A3-7C6A842E9263}" type="presParOf" srcId="{10408EB4-D545-4EFE-8FFA-252030522BFF}" destId="{52C8C323-E430-493D-816D-5475DC1B16FA}" srcOrd="0" destOrd="0" presId="urn:microsoft.com/office/officeart/2005/8/layout/hList1"/>
    <dgm:cxn modelId="{5AEACAA7-55F7-48D6-BDAF-8CF899B6CF7C}" type="presParOf" srcId="{10408EB4-D545-4EFE-8FFA-252030522BFF}" destId="{CD47CAD4-8C6E-406E-A63A-C5BF7CD517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D0CB3-2215-4487-B78D-F3ACF93F996C}">
      <dsp:nvSpPr>
        <dsp:cNvPr id="0" name=""/>
        <dsp:cNvSpPr/>
      </dsp:nvSpPr>
      <dsp:spPr>
        <a:xfrm>
          <a:off x="17761" y="381407"/>
          <a:ext cx="3541231" cy="141649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Rynek</a:t>
          </a:r>
          <a:endParaRPr lang="pl-PL" sz="2000" u="none" kern="1200" dirty="0">
            <a:solidFill>
              <a:srgbClr val="002060"/>
            </a:solidFill>
          </a:endParaRPr>
        </a:p>
      </dsp:txBody>
      <dsp:txXfrm>
        <a:off x="17761" y="381407"/>
        <a:ext cx="3541231" cy="1416492"/>
      </dsp:txXfrm>
    </dsp:sp>
    <dsp:sp modelId="{CE4C21B3-621F-4E72-B265-814D2CDE03BC}">
      <dsp:nvSpPr>
        <dsp:cNvPr id="0" name=""/>
        <dsp:cNvSpPr/>
      </dsp:nvSpPr>
      <dsp:spPr>
        <a:xfrm>
          <a:off x="0" y="1808320"/>
          <a:ext cx="35412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dostęp od ratingu i ocen dla przedsiębiorstw,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przejrzystość rynku i bezpieczeństwo inwestorów,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dostęp do kapitału ułatwiony mniejszym emitentom,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</a:rPr>
            <a:t> zwiększenie płynności poprzez przyciągnięcie nowych inwestorów (szczególnie nieprofesjonalnych z punktu widzenia rozporządzenia MIFID 2),</a:t>
          </a:r>
          <a:endParaRPr lang="pl-PL" sz="1600" kern="1200" dirty="0">
            <a:solidFill>
              <a:srgbClr val="002060"/>
            </a:solidFill>
            <a:latin typeface="+mn-lt"/>
            <a:ea typeface="+mn-ea"/>
            <a:cs typeface="+mn-cs"/>
          </a:endParaRPr>
        </a:p>
      </dsp:txBody>
      <dsp:txXfrm>
        <a:off x="0" y="1808320"/>
        <a:ext cx="3541231" cy="2854800"/>
      </dsp:txXfrm>
    </dsp:sp>
    <dsp:sp modelId="{E22AE2EA-D273-4590-9048-F8092D98FBF6}">
      <dsp:nvSpPr>
        <dsp:cNvPr id="0" name=""/>
        <dsp:cNvSpPr/>
      </dsp:nvSpPr>
      <dsp:spPr>
        <a:xfrm>
          <a:off x="4040636" y="386974"/>
          <a:ext cx="3541231" cy="141649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l-PL" sz="2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Inwestor</a:t>
          </a:r>
          <a:endParaRPr lang="pl-PL" sz="2000" u="none" kern="1200" dirty="0">
            <a:solidFill>
              <a:srgbClr val="002060"/>
            </a:solidFill>
          </a:endParaRPr>
        </a:p>
      </dsp:txBody>
      <dsp:txXfrm>
        <a:off x="4040636" y="386974"/>
        <a:ext cx="3541231" cy="1416492"/>
      </dsp:txXfrm>
    </dsp:sp>
    <dsp:sp modelId="{3118B087-D0BA-4684-80CF-74E3280FB8FA}">
      <dsp:nvSpPr>
        <dsp:cNvPr id="0" name=""/>
        <dsp:cNvSpPr/>
      </dsp:nvSpPr>
      <dsp:spPr>
        <a:xfrm>
          <a:off x="4040636" y="1803467"/>
          <a:ext cx="35412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drogowskaz inwestycyjny (ułatwienie wyceny ryzyka inwestycji),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identyfikacja profilu ryzyka spodziewanego,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poddanie się spółki zewnętrznej analizie zwiększy jej transparentność i wiarygodność,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zmniejszenie prawdopodobieństwa wystąpienia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fraud’ów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pojawienie/tworzenie kultury ratingu, presja na posiadanie ratingu,</a:t>
          </a:r>
        </a:p>
      </dsp:txBody>
      <dsp:txXfrm>
        <a:off x="4040636" y="1803467"/>
        <a:ext cx="3541231" cy="2854800"/>
      </dsp:txXfrm>
    </dsp:sp>
    <dsp:sp modelId="{52C8C323-E430-493D-816D-5475DC1B16FA}">
      <dsp:nvSpPr>
        <dsp:cNvPr id="0" name=""/>
        <dsp:cNvSpPr/>
      </dsp:nvSpPr>
      <dsp:spPr>
        <a:xfrm>
          <a:off x="8069354" y="386974"/>
          <a:ext cx="3541231" cy="1416492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400" b="1" i="0" u="none" strike="noStrike" kern="1200" cap="none" spc="0" normalizeH="0" baseline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Emitent</a:t>
          </a:r>
          <a:endParaRPr kumimoji="0" lang="pl-PL" sz="2400" b="1" i="0" u="none" strike="noStrike" kern="1200" cap="none" spc="0" normalizeH="0" baseline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069354" y="386974"/>
        <a:ext cx="3541231" cy="1416492"/>
      </dsp:txXfrm>
    </dsp:sp>
    <dsp:sp modelId="{CD47CAD4-8C6E-406E-A63A-C5BF7CD51799}">
      <dsp:nvSpPr>
        <dsp:cNvPr id="0" name=""/>
        <dsp:cNvSpPr/>
      </dsp:nvSpPr>
      <dsp:spPr>
        <a:xfrm>
          <a:off x="8077640" y="1803467"/>
          <a:ext cx="3541231" cy="2854800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  <a:scene3d>
          <a:camera prst="orthographicFront">
            <a:rot lat="0" lon="0" rev="0"/>
          </a:camera>
          <a:lightRig rig="glow" dir="t">
            <a:rot lat="0" lon="0" rev="14100000"/>
          </a:lightRig>
        </a:scene3d>
        <a:sp3d prstMaterial="softEdge">
          <a:bevelT w="1270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potencjalne niższe koszty finansowania dla podmiotów o lepszej ocenie ratingowej,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potencjalne bardzie atrakcyjne warunki obecności na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Catalyst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(Rynek </a:t>
          </a:r>
          <a:r>
            <a:rPr lang="pl-PL" sz="1600" kern="1200" dirty="0" err="1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Prime</a:t>
          </a: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),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00000"/>
            </a:buClr>
            <a:buFontTx/>
            <a:buBlip>
              <a:blip xmlns:r="http://schemas.openxmlformats.org/officeDocument/2006/relationships" r:embed="rId1"/>
            </a:buBlip>
          </a:pPr>
          <a:r>
            <a:rPr lang="pl-PL" sz="1600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 wyrównywanie szans informacyjnych MSP poprzez umieszczenie ich ratingów na ogólnodostępnych serwisach informatycznych,</a:t>
          </a:r>
        </a:p>
      </dsp:txBody>
      <dsp:txXfrm>
        <a:off x="8077640" y="1803467"/>
        <a:ext cx="3541231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38DF1-0A1F-485C-B476-7660298414B4}" type="datetimeFigureOut">
              <a:rPr lang="pl-PL" smtClean="0"/>
              <a:t>18.09.2019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116F7-AC48-4352-9813-0EF2EAB692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55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https://pixabay.com/photos/skyscraper-building-vertical-1149478/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55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https://pixabay.com/photos/skyscraper-building-vertical-1149478/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72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98129-04ED-4DE2-BE67-DC1E90FCE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AF4E0C-A18C-4CEC-B483-00E1A0EE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CDBB6D-FDE0-42F9-85B1-D8D2992A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9952-23BA-4278-A618-B405AA495847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8B4E13-F29B-4F30-BD76-595C8978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A76B72-25FA-45B5-8503-F4AB6993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384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63617-B178-49B0-9468-4A026AA9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2ACF22-4F7F-46B2-BD36-7947E4B8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246D8-7D0B-461A-A923-BA817475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AE65F-A1F7-4A2B-8D96-C4EC5E771A85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A31CAB-949A-4A01-86E1-B02734D2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57A697-CE15-4DD4-8120-E037AC19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77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498E8E4-9BAA-41D8-927C-0A98CF103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D723AE-963D-41E7-A979-920313159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9BA3A9-3A72-4E9C-9F97-01DCEDF9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BB47-C344-4190-8C42-9E8DEEFB8C6B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93DBC-D1CF-4436-9539-7C575457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12660A-AF0B-4CB1-BD84-0B746A8C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18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E16425B-2A42-409E-BD07-64554C49ED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9201" y="3945599"/>
            <a:ext cx="7823200" cy="1380476"/>
          </a:xfrm>
        </p:spPr>
        <p:txBody>
          <a:bodyPr lIns="0" rIns="0" anchor="b">
            <a:noAutofit/>
          </a:bodyPr>
          <a:lstStyle>
            <a:lvl1pPr algn="r">
              <a:defRPr lang="en-US" sz="8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7892" y="5651649"/>
            <a:ext cx="5774508" cy="440388"/>
          </a:xfrm>
        </p:spPr>
        <p:txBody>
          <a:bodyPr lIns="0" rIns="0">
            <a:normAutofit/>
          </a:bodyPr>
          <a:lstStyle>
            <a:lvl1pPr marL="0" indent="0" algn="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7B5A-CD0A-4AB1-AB28-51BB1CE0294B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44978E7-8DCC-4370-A827-019C0A465DB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3556" y="1543725"/>
            <a:ext cx="4002044" cy="3991888"/>
          </a:xfrm>
          <a:custGeom>
            <a:avLst/>
            <a:gdLst>
              <a:gd name="connsiteX0" fmla="*/ 1741488 w 3484563"/>
              <a:gd name="connsiteY0" fmla="*/ 0 h 3476625"/>
              <a:gd name="connsiteX1" fmla="*/ 3484563 w 3484563"/>
              <a:gd name="connsiteY1" fmla="*/ 1738313 h 3476625"/>
              <a:gd name="connsiteX2" fmla="*/ 1741488 w 3484563"/>
              <a:gd name="connsiteY2" fmla="*/ 3476625 h 3476625"/>
              <a:gd name="connsiteX3" fmla="*/ 0 w 3484563"/>
              <a:gd name="connsiteY3" fmla="*/ 1738313 h 347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563" h="3476625">
                <a:moveTo>
                  <a:pt x="1741488" y="0"/>
                </a:moveTo>
                <a:lnTo>
                  <a:pt x="3484563" y="1738313"/>
                </a:lnTo>
                <a:lnTo>
                  <a:pt x="1741488" y="3476625"/>
                </a:lnTo>
                <a:lnTo>
                  <a:pt x="0" y="1738313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80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Mordern_Background">
    <p:bg>
      <p:bgPr>
        <a:gradFill>
          <a:gsLst>
            <a:gs pos="4000">
              <a:schemeClr val="accent1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BDDB64-69B0-4040-A883-A16FBEEEAE8A}"/>
              </a:ext>
            </a:extLst>
          </p:cNvPr>
          <p:cNvGrpSpPr/>
          <p:nvPr userDrawn="1"/>
        </p:nvGrpSpPr>
        <p:grpSpPr>
          <a:xfrm>
            <a:off x="1" y="1"/>
            <a:ext cx="12192000" cy="6858000"/>
            <a:chOff x="0" y="30163"/>
            <a:chExt cx="12214226" cy="682783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DF9A176-D4A1-4148-9419-24FB83F14E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9239250" cy="4876800"/>
            </a:xfrm>
            <a:custGeom>
              <a:avLst/>
              <a:gdLst>
                <a:gd name="T0" fmla="*/ 574 w 1416"/>
                <a:gd name="T1" fmla="*/ 453 h 750"/>
                <a:gd name="T2" fmla="*/ 1028 w 1416"/>
                <a:gd name="T3" fmla="*/ 382 h 750"/>
                <a:gd name="T4" fmla="*/ 1415 w 1416"/>
                <a:gd name="T5" fmla="*/ 71 h 750"/>
                <a:gd name="T6" fmla="*/ 1412 w 1416"/>
                <a:gd name="T7" fmla="*/ 0 h 750"/>
                <a:gd name="T8" fmla="*/ 0 w 1416"/>
                <a:gd name="T9" fmla="*/ 0 h 750"/>
                <a:gd name="T10" fmla="*/ 0 w 1416"/>
                <a:gd name="T11" fmla="*/ 670 h 750"/>
                <a:gd name="T12" fmla="*/ 189 w 1416"/>
                <a:gd name="T13" fmla="*/ 749 h 750"/>
                <a:gd name="T14" fmla="*/ 574 w 1416"/>
                <a:gd name="T15" fmla="*/ 45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750">
                  <a:moveTo>
                    <a:pt x="574" y="453"/>
                  </a:moveTo>
                  <a:cubicBezTo>
                    <a:pt x="710" y="355"/>
                    <a:pt x="873" y="370"/>
                    <a:pt x="1028" y="382"/>
                  </a:cubicBezTo>
                  <a:cubicBezTo>
                    <a:pt x="1214" y="395"/>
                    <a:pt x="1400" y="287"/>
                    <a:pt x="1415" y="71"/>
                  </a:cubicBezTo>
                  <a:cubicBezTo>
                    <a:pt x="1416" y="47"/>
                    <a:pt x="1415" y="23"/>
                    <a:pt x="14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61" y="721"/>
                    <a:pt x="129" y="750"/>
                    <a:pt x="189" y="749"/>
                  </a:cubicBezTo>
                  <a:cubicBezTo>
                    <a:pt x="365" y="745"/>
                    <a:pt x="448" y="544"/>
                    <a:pt x="574" y="453"/>
                  </a:cubicBezTo>
                </a:path>
              </a:pathLst>
            </a:custGeom>
            <a:solidFill>
              <a:schemeClr val="accent2">
                <a:lumMod val="50000"/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9193DB6-EEB8-4D05-8E1D-52F244CBC1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688" y="1643063"/>
              <a:ext cx="6459538" cy="5214937"/>
            </a:xfrm>
            <a:custGeom>
              <a:avLst/>
              <a:gdLst>
                <a:gd name="T0" fmla="*/ 441 w 990"/>
                <a:gd name="T1" fmla="*/ 76 h 802"/>
                <a:gd name="T2" fmla="*/ 233 w 990"/>
                <a:gd name="T3" fmla="*/ 378 h 802"/>
                <a:gd name="T4" fmla="*/ 57 w 990"/>
                <a:gd name="T5" fmla="*/ 659 h 802"/>
                <a:gd name="T6" fmla="*/ 0 w 990"/>
                <a:gd name="T7" fmla="*/ 802 h 802"/>
                <a:gd name="T8" fmla="*/ 554 w 990"/>
                <a:gd name="T9" fmla="*/ 802 h 802"/>
                <a:gd name="T10" fmla="*/ 706 w 990"/>
                <a:gd name="T11" fmla="*/ 733 h 802"/>
                <a:gd name="T12" fmla="*/ 990 w 990"/>
                <a:gd name="T13" fmla="*/ 678 h 802"/>
                <a:gd name="T14" fmla="*/ 990 w 990"/>
                <a:gd name="T15" fmla="*/ 175 h 802"/>
                <a:gd name="T16" fmla="*/ 441 w 990"/>
                <a:gd name="T17" fmla="*/ 7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802">
                  <a:moveTo>
                    <a:pt x="441" y="76"/>
                  </a:moveTo>
                  <a:cubicBezTo>
                    <a:pt x="315" y="135"/>
                    <a:pt x="282" y="250"/>
                    <a:pt x="233" y="378"/>
                  </a:cubicBezTo>
                  <a:cubicBezTo>
                    <a:pt x="188" y="493"/>
                    <a:pt x="125" y="563"/>
                    <a:pt x="57" y="659"/>
                  </a:cubicBezTo>
                  <a:cubicBezTo>
                    <a:pt x="20" y="713"/>
                    <a:pt x="3" y="761"/>
                    <a:pt x="0" y="802"/>
                  </a:cubicBezTo>
                  <a:cubicBezTo>
                    <a:pt x="554" y="802"/>
                    <a:pt x="554" y="802"/>
                    <a:pt x="554" y="802"/>
                  </a:cubicBezTo>
                  <a:cubicBezTo>
                    <a:pt x="602" y="776"/>
                    <a:pt x="652" y="752"/>
                    <a:pt x="706" y="733"/>
                  </a:cubicBezTo>
                  <a:cubicBezTo>
                    <a:pt x="795" y="701"/>
                    <a:pt x="902" y="706"/>
                    <a:pt x="990" y="678"/>
                  </a:cubicBezTo>
                  <a:cubicBezTo>
                    <a:pt x="990" y="175"/>
                    <a:pt x="990" y="175"/>
                    <a:pt x="990" y="175"/>
                  </a:cubicBezTo>
                  <a:cubicBezTo>
                    <a:pt x="833" y="59"/>
                    <a:pt x="603" y="0"/>
                    <a:pt x="441" y="76"/>
                  </a:cubicBezTo>
                  <a:close/>
                </a:path>
              </a:pathLst>
            </a:custGeom>
            <a:gradFill>
              <a:gsLst>
                <a:gs pos="4000">
                  <a:schemeClr val="accent1">
                    <a:lumMod val="75000"/>
                  </a:schemeClr>
                </a:gs>
                <a:gs pos="100000">
                  <a:schemeClr val="accent3"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8A1C692-7360-48CB-9BAB-7DB98E7D6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6061075" cy="5176837"/>
            </a:xfrm>
            <a:custGeom>
              <a:avLst/>
              <a:gdLst>
                <a:gd name="T0" fmla="*/ 226 w 929"/>
                <a:gd name="T1" fmla="*/ 468 h 796"/>
                <a:gd name="T2" fmla="*/ 633 w 929"/>
                <a:gd name="T3" fmla="*/ 303 h 796"/>
                <a:gd name="T4" fmla="*/ 929 w 929"/>
                <a:gd name="T5" fmla="*/ 0 h 796"/>
                <a:gd name="T6" fmla="*/ 0 w 929"/>
                <a:gd name="T7" fmla="*/ 0 h 796"/>
                <a:gd name="T8" fmla="*/ 0 w 929"/>
                <a:gd name="T9" fmla="*/ 796 h 796"/>
                <a:gd name="T10" fmla="*/ 226 w 929"/>
                <a:gd name="T11" fmla="*/ 46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796">
                  <a:moveTo>
                    <a:pt x="226" y="468"/>
                  </a:moveTo>
                  <a:cubicBezTo>
                    <a:pt x="332" y="347"/>
                    <a:pt x="487" y="326"/>
                    <a:pt x="633" y="303"/>
                  </a:cubicBezTo>
                  <a:cubicBezTo>
                    <a:pt x="788" y="278"/>
                    <a:pt x="923" y="166"/>
                    <a:pt x="9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108" y="723"/>
                    <a:pt x="144" y="563"/>
                    <a:pt x="226" y="4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  <a:alpha val="28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ECFDF77-6F92-464B-B407-5FAC38D607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150" y="30163"/>
              <a:ext cx="6061075" cy="4129087"/>
            </a:xfrm>
            <a:custGeom>
              <a:avLst/>
              <a:gdLst>
                <a:gd name="T0" fmla="*/ 495 w 929"/>
                <a:gd name="T1" fmla="*/ 0 h 635"/>
                <a:gd name="T2" fmla="*/ 203 w 929"/>
                <a:gd name="T3" fmla="*/ 89 h 635"/>
                <a:gd name="T4" fmla="*/ 725 w 929"/>
                <a:gd name="T5" fmla="*/ 518 h 635"/>
                <a:gd name="T6" fmla="*/ 894 w 929"/>
                <a:gd name="T7" fmla="*/ 279 h 635"/>
                <a:gd name="T8" fmla="*/ 929 w 929"/>
                <a:gd name="T9" fmla="*/ 207 h 635"/>
                <a:gd name="T10" fmla="*/ 929 w 929"/>
                <a:gd name="T11" fmla="*/ 0 h 635"/>
                <a:gd name="T12" fmla="*/ 495 w 929"/>
                <a:gd name="T1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635">
                  <a:moveTo>
                    <a:pt x="495" y="0"/>
                  </a:moveTo>
                  <a:cubicBezTo>
                    <a:pt x="393" y="25"/>
                    <a:pt x="272" y="8"/>
                    <a:pt x="203" y="89"/>
                  </a:cubicBezTo>
                  <a:cubicBezTo>
                    <a:pt x="0" y="329"/>
                    <a:pt x="469" y="635"/>
                    <a:pt x="725" y="518"/>
                  </a:cubicBezTo>
                  <a:cubicBezTo>
                    <a:pt x="826" y="472"/>
                    <a:pt x="853" y="381"/>
                    <a:pt x="894" y="279"/>
                  </a:cubicBezTo>
                  <a:cubicBezTo>
                    <a:pt x="904" y="252"/>
                    <a:pt x="916" y="229"/>
                    <a:pt x="929" y="20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495" y="0"/>
                  </a:lnTo>
                  <a:close/>
                </a:path>
              </a:pathLst>
            </a:custGeom>
            <a:gradFill>
              <a:gsLst>
                <a:gs pos="95000">
                  <a:schemeClr val="accent1">
                    <a:lumMod val="75000"/>
                  </a:schemeClr>
                </a:gs>
                <a:gs pos="0">
                  <a:schemeClr val="accent2">
                    <a:alpha val="45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F34979C4-6912-4CF1-88FF-410D325FA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6851650"/>
              <a:ext cx="12700" cy="63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9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F3510E3D-E6DD-4CA5-BE97-DCB4AE58D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0275"/>
              <a:ext cx="3255963" cy="3387725"/>
            </a:xfrm>
            <a:custGeom>
              <a:avLst/>
              <a:gdLst>
                <a:gd name="T0" fmla="*/ 421 w 499"/>
                <a:gd name="T1" fmla="*/ 154 h 521"/>
                <a:gd name="T2" fmla="*/ 310 w 499"/>
                <a:gd name="T3" fmla="*/ 91 h 521"/>
                <a:gd name="T4" fmla="*/ 147 w 499"/>
                <a:gd name="T5" fmla="*/ 312 h 521"/>
                <a:gd name="T6" fmla="*/ 0 w 499"/>
                <a:gd name="T7" fmla="*/ 362 h 521"/>
                <a:gd name="T8" fmla="*/ 0 w 499"/>
                <a:gd name="T9" fmla="*/ 520 h 521"/>
                <a:gd name="T10" fmla="*/ 2 w 499"/>
                <a:gd name="T11" fmla="*/ 521 h 521"/>
                <a:gd name="T12" fmla="*/ 239 w 499"/>
                <a:gd name="T13" fmla="*/ 521 h 521"/>
                <a:gd name="T14" fmla="*/ 296 w 499"/>
                <a:gd name="T15" fmla="*/ 311 h 521"/>
                <a:gd name="T16" fmla="*/ 421 w 499"/>
                <a:gd name="T17" fmla="*/ 1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521">
                  <a:moveTo>
                    <a:pt x="421" y="154"/>
                  </a:moveTo>
                  <a:cubicBezTo>
                    <a:pt x="499" y="77"/>
                    <a:pt x="411" y="0"/>
                    <a:pt x="310" y="91"/>
                  </a:cubicBezTo>
                  <a:cubicBezTo>
                    <a:pt x="241" y="153"/>
                    <a:pt x="205" y="244"/>
                    <a:pt x="147" y="312"/>
                  </a:cubicBezTo>
                  <a:cubicBezTo>
                    <a:pt x="104" y="361"/>
                    <a:pt x="53" y="354"/>
                    <a:pt x="0" y="362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" y="520"/>
                    <a:pt x="1" y="521"/>
                    <a:pt x="2" y="521"/>
                  </a:cubicBezTo>
                  <a:cubicBezTo>
                    <a:pt x="239" y="521"/>
                    <a:pt x="239" y="521"/>
                    <a:pt x="239" y="521"/>
                  </a:cubicBezTo>
                  <a:cubicBezTo>
                    <a:pt x="284" y="464"/>
                    <a:pt x="279" y="371"/>
                    <a:pt x="296" y="311"/>
                  </a:cubicBezTo>
                  <a:cubicBezTo>
                    <a:pt x="319" y="234"/>
                    <a:pt x="369" y="206"/>
                    <a:pt x="421" y="15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07CFD13F-A9FB-460A-9750-37E05DF0B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30163"/>
              <a:ext cx="4691063" cy="4168775"/>
            </a:xfrm>
            <a:custGeom>
              <a:avLst/>
              <a:gdLst>
                <a:gd name="T0" fmla="*/ 660 w 719"/>
                <a:gd name="T1" fmla="*/ 0 h 641"/>
                <a:gd name="T2" fmla="*/ 518 w 719"/>
                <a:gd name="T3" fmla="*/ 81 h 641"/>
                <a:gd name="T4" fmla="*/ 273 w 719"/>
                <a:gd name="T5" fmla="*/ 340 h 641"/>
                <a:gd name="T6" fmla="*/ 211 w 719"/>
                <a:gd name="T7" fmla="*/ 635 h 641"/>
                <a:gd name="T8" fmla="*/ 639 w 719"/>
                <a:gd name="T9" fmla="*/ 421 h 641"/>
                <a:gd name="T10" fmla="*/ 719 w 719"/>
                <a:gd name="T11" fmla="*/ 418 h 641"/>
                <a:gd name="T12" fmla="*/ 719 w 719"/>
                <a:gd name="T13" fmla="*/ 0 h 641"/>
                <a:gd name="T14" fmla="*/ 660 w 719"/>
                <a:gd name="T1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9" h="641">
                  <a:moveTo>
                    <a:pt x="660" y="0"/>
                  </a:moveTo>
                  <a:cubicBezTo>
                    <a:pt x="618" y="37"/>
                    <a:pt x="563" y="47"/>
                    <a:pt x="518" y="81"/>
                  </a:cubicBezTo>
                  <a:cubicBezTo>
                    <a:pt x="420" y="153"/>
                    <a:pt x="392" y="286"/>
                    <a:pt x="273" y="340"/>
                  </a:cubicBezTo>
                  <a:cubicBezTo>
                    <a:pt x="0" y="465"/>
                    <a:pt x="11" y="627"/>
                    <a:pt x="211" y="635"/>
                  </a:cubicBezTo>
                  <a:cubicBezTo>
                    <a:pt x="378" y="641"/>
                    <a:pt x="424" y="418"/>
                    <a:pt x="639" y="421"/>
                  </a:cubicBezTo>
                  <a:cubicBezTo>
                    <a:pt x="669" y="421"/>
                    <a:pt x="696" y="420"/>
                    <a:pt x="719" y="418"/>
                  </a:cubicBezTo>
                  <a:cubicBezTo>
                    <a:pt x="719" y="0"/>
                    <a:pt x="719" y="0"/>
                    <a:pt x="719" y="0"/>
                  </a:cubicBezTo>
                  <a:lnTo>
                    <a:pt x="660" y="0"/>
                  </a:lnTo>
                  <a:close/>
                </a:path>
              </a:pathLst>
            </a:custGeom>
            <a:gradFill>
              <a:gsLst>
                <a:gs pos="16000">
                  <a:schemeClr val="accent2">
                    <a:lumMod val="20000"/>
                    <a:lumOff val="80000"/>
                    <a:alpha val="66000"/>
                  </a:schemeClr>
                </a:gs>
                <a:gs pos="100000">
                  <a:schemeClr val="accent1">
                    <a:alpha val="5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559E15-CD56-436A-9C59-588B58F1456F}"/>
                </a:ext>
              </a:extLst>
            </p:cNvPr>
            <p:cNvGrpSpPr/>
            <p:nvPr userDrawn="1"/>
          </p:nvGrpSpPr>
          <p:grpSpPr>
            <a:xfrm>
              <a:off x="4298950" y="1343025"/>
              <a:ext cx="7915276" cy="5514975"/>
              <a:chOff x="4298950" y="1343025"/>
              <a:chExt cx="7915276" cy="5514975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8100000" scaled="1"/>
              <a:tileRect/>
            </a:gradFill>
          </p:grpSpPr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F6758CA5-78CE-45D9-AC09-243BCDAC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950" y="1343025"/>
                <a:ext cx="7915275" cy="5514975"/>
              </a:xfrm>
              <a:custGeom>
                <a:avLst/>
                <a:gdLst>
                  <a:gd name="T0" fmla="*/ 235 w 1213"/>
                  <a:gd name="T1" fmla="*/ 730 h 848"/>
                  <a:gd name="T2" fmla="*/ 469 w 1213"/>
                  <a:gd name="T3" fmla="*/ 558 h 848"/>
                  <a:gd name="T4" fmla="*/ 641 w 1213"/>
                  <a:gd name="T5" fmla="*/ 417 h 848"/>
                  <a:gd name="T6" fmla="*/ 739 w 1213"/>
                  <a:gd name="T7" fmla="*/ 373 h 848"/>
                  <a:gd name="T8" fmla="*/ 885 w 1213"/>
                  <a:gd name="T9" fmla="*/ 294 h 848"/>
                  <a:gd name="T10" fmla="*/ 990 w 1213"/>
                  <a:gd name="T11" fmla="*/ 169 h 848"/>
                  <a:gd name="T12" fmla="*/ 1067 w 1213"/>
                  <a:gd name="T13" fmla="*/ 73 h 848"/>
                  <a:gd name="T14" fmla="*/ 1199 w 1213"/>
                  <a:gd name="T15" fmla="*/ 6 h 848"/>
                  <a:gd name="T16" fmla="*/ 1213 w 1213"/>
                  <a:gd name="T17" fmla="*/ 7 h 848"/>
                  <a:gd name="T18" fmla="*/ 1213 w 1213"/>
                  <a:gd name="T19" fmla="*/ 5 h 848"/>
                  <a:gd name="T20" fmla="*/ 1065 w 1213"/>
                  <a:gd name="T21" fmla="*/ 71 h 848"/>
                  <a:gd name="T22" fmla="*/ 989 w 1213"/>
                  <a:gd name="T23" fmla="*/ 168 h 848"/>
                  <a:gd name="T24" fmla="*/ 884 w 1213"/>
                  <a:gd name="T25" fmla="*/ 292 h 848"/>
                  <a:gd name="T26" fmla="*/ 739 w 1213"/>
                  <a:gd name="T27" fmla="*/ 371 h 848"/>
                  <a:gd name="T28" fmla="*/ 640 w 1213"/>
                  <a:gd name="T29" fmla="*/ 416 h 848"/>
                  <a:gd name="T30" fmla="*/ 468 w 1213"/>
                  <a:gd name="T31" fmla="*/ 557 h 848"/>
                  <a:gd name="T32" fmla="*/ 234 w 1213"/>
                  <a:gd name="T33" fmla="*/ 728 h 848"/>
                  <a:gd name="T34" fmla="*/ 0 w 1213"/>
                  <a:gd name="T35" fmla="*/ 848 h 848"/>
                  <a:gd name="T36" fmla="*/ 4 w 1213"/>
                  <a:gd name="T37" fmla="*/ 848 h 848"/>
                  <a:gd name="T38" fmla="*/ 235 w 1213"/>
                  <a:gd name="T39" fmla="*/ 73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3" h="848">
                    <a:moveTo>
                      <a:pt x="235" y="730"/>
                    </a:moveTo>
                    <a:cubicBezTo>
                      <a:pt x="332" y="692"/>
                      <a:pt x="402" y="624"/>
                      <a:pt x="469" y="558"/>
                    </a:cubicBezTo>
                    <a:cubicBezTo>
                      <a:pt x="521" y="508"/>
                      <a:pt x="575" y="455"/>
                      <a:pt x="641" y="417"/>
                    </a:cubicBezTo>
                    <a:cubicBezTo>
                      <a:pt x="673" y="399"/>
                      <a:pt x="707" y="386"/>
                      <a:pt x="739" y="373"/>
                    </a:cubicBezTo>
                    <a:cubicBezTo>
                      <a:pt x="791" y="353"/>
                      <a:pt x="840" y="333"/>
                      <a:pt x="885" y="294"/>
                    </a:cubicBezTo>
                    <a:cubicBezTo>
                      <a:pt x="927" y="257"/>
                      <a:pt x="959" y="212"/>
                      <a:pt x="990" y="169"/>
                    </a:cubicBezTo>
                    <a:cubicBezTo>
                      <a:pt x="1014" y="137"/>
                      <a:pt x="1038" y="103"/>
                      <a:pt x="1067" y="73"/>
                    </a:cubicBezTo>
                    <a:cubicBezTo>
                      <a:pt x="1111" y="25"/>
                      <a:pt x="1159" y="6"/>
                      <a:pt x="1199" y="6"/>
                    </a:cubicBezTo>
                    <a:cubicBezTo>
                      <a:pt x="1204" y="6"/>
                      <a:pt x="1209" y="7"/>
                      <a:pt x="1213" y="7"/>
                    </a:cubicBezTo>
                    <a:cubicBezTo>
                      <a:pt x="1213" y="5"/>
                      <a:pt x="1213" y="5"/>
                      <a:pt x="1213" y="5"/>
                    </a:cubicBezTo>
                    <a:cubicBezTo>
                      <a:pt x="1170" y="0"/>
                      <a:pt x="1116" y="18"/>
                      <a:pt x="1065" y="71"/>
                    </a:cubicBezTo>
                    <a:cubicBezTo>
                      <a:pt x="1037" y="102"/>
                      <a:pt x="1012" y="135"/>
                      <a:pt x="989" y="168"/>
                    </a:cubicBezTo>
                    <a:cubicBezTo>
                      <a:pt x="958" y="211"/>
                      <a:pt x="926" y="256"/>
                      <a:pt x="884" y="292"/>
                    </a:cubicBezTo>
                    <a:cubicBezTo>
                      <a:pt x="839" y="332"/>
                      <a:pt x="790" y="351"/>
                      <a:pt x="739" y="371"/>
                    </a:cubicBezTo>
                    <a:cubicBezTo>
                      <a:pt x="706" y="384"/>
                      <a:pt x="673" y="397"/>
                      <a:pt x="640" y="416"/>
                    </a:cubicBezTo>
                    <a:cubicBezTo>
                      <a:pt x="574" y="454"/>
                      <a:pt x="520" y="506"/>
                      <a:pt x="468" y="557"/>
                    </a:cubicBezTo>
                    <a:cubicBezTo>
                      <a:pt x="401" y="622"/>
                      <a:pt x="331" y="690"/>
                      <a:pt x="234" y="728"/>
                    </a:cubicBezTo>
                    <a:cubicBezTo>
                      <a:pt x="139" y="765"/>
                      <a:pt x="59" y="806"/>
                      <a:pt x="0" y="848"/>
                    </a:cubicBezTo>
                    <a:cubicBezTo>
                      <a:pt x="4" y="848"/>
                      <a:pt x="4" y="848"/>
                      <a:pt x="4" y="848"/>
                    </a:cubicBezTo>
                    <a:cubicBezTo>
                      <a:pt x="62" y="807"/>
                      <a:pt x="141" y="766"/>
                      <a:pt x="235" y="7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9E4B0F8C-04AD-4018-84A8-8C19168CD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3327400"/>
                <a:ext cx="4548188" cy="3530600"/>
              </a:xfrm>
              <a:custGeom>
                <a:avLst/>
                <a:gdLst>
                  <a:gd name="T0" fmla="*/ 693 w 697"/>
                  <a:gd name="T1" fmla="*/ 4 h 543"/>
                  <a:gd name="T2" fmla="*/ 617 w 697"/>
                  <a:gd name="T3" fmla="*/ 97 h 543"/>
                  <a:gd name="T4" fmla="*/ 575 w 697"/>
                  <a:gd name="T5" fmla="*/ 229 h 543"/>
                  <a:gd name="T6" fmla="*/ 487 w 697"/>
                  <a:gd name="T7" fmla="*/ 421 h 543"/>
                  <a:gd name="T8" fmla="*/ 167 w 697"/>
                  <a:gd name="T9" fmla="*/ 509 h 543"/>
                  <a:gd name="T10" fmla="*/ 0 w 697"/>
                  <a:gd name="T11" fmla="*/ 543 h 543"/>
                  <a:gd name="T12" fmla="*/ 6 w 697"/>
                  <a:gd name="T13" fmla="*/ 543 h 543"/>
                  <a:gd name="T14" fmla="*/ 167 w 697"/>
                  <a:gd name="T15" fmla="*/ 511 h 543"/>
                  <a:gd name="T16" fmla="*/ 489 w 697"/>
                  <a:gd name="T17" fmla="*/ 422 h 543"/>
                  <a:gd name="T18" fmla="*/ 577 w 697"/>
                  <a:gd name="T19" fmla="*/ 230 h 543"/>
                  <a:gd name="T20" fmla="*/ 618 w 697"/>
                  <a:gd name="T21" fmla="*/ 98 h 543"/>
                  <a:gd name="T22" fmla="*/ 618 w 697"/>
                  <a:gd name="T23" fmla="*/ 98 h 543"/>
                  <a:gd name="T24" fmla="*/ 618 w 697"/>
                  <a:gd name="T25" fmla="*/ 98 h 543"/>
                  <a:gd name="T26" fmla="*/ 695 w 697"/>
                  <a:gd name="T27" fmla="*/ 6 h 543"/>
                  <a:gd name="T28" fmla="*/ 697 w 697"/>
                  <a:gd name="T29" fmla="*/ 3 h 543"/>
                  <a:gd name="T30" fmla="*/ 697 w 697"/>
                  <a:gd name="T31" fmla="*/ 0 h 543"/>
                  <a:gd name="T32" fmla="*/ 693 w 697"/>
                  <a:gd name="T33" fmla="*/ 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7" h="543">
                    <a:moveTo>
                      <a:pt x="693" y="4"/>
                    </a:moveTo>
                    <a:cubicBezTo>
                      <a:pt x="665" y="32"/>
                      <a:pt x="635" y="60"/>
                      <a:pt x="617" y="97"/>
                    </a:cubicBezTo>
                    <a:cubicBezTo>
                      <a:pt x="596" y="139"/>
                      <a:pt x="585" y="185"/>
                      <a:pt x="575" y="229"/>
                    </a:cubicBezTo>
                    <a:cubicBezTo>
                      <a:pt x="559" y="298"/>
                      <a:pt x="542" y="369"/>
                      <a:pt x="487" y="421"/>
                    </a:cubicBezTo>
                    <a:cubicBezTo>
                      <a:pt x="426" y="479"/>
                      <a:pt x="321" y="508"/>
                      <a:pt x="167" y="509"/>
                    </a:cubicBezTo>
                    <a:cubicBezTo>
                      <a:pt x="105" y="509"/>
                      <a:pt x="50" y="523"/>
                      <a:pt x="0" y="543"/>
                    </a:cubicBezTo>
                    <a:cubicBezTo>
                      <a:pt x="6" y="543"/>
                      <a:pt x="6" y="543"/>
                      <a:pt x="6" y="543"/>
                    </a:cubicBezTo>
                    <a:cubicBezTo>
                      <a:pt x="54" y="524"/>
                      <a:pt x="107" y="511"/>
                      <a:pt x="167" y="511"/>
                    </a:cubicBezTo>
                    <a:cubicBezTo>
                      <a:pt x="322" y="510"/>
                      <a:pt x="427" y="481"/>
                      <a:pt x="489" y="422"/>
                    </a:cubicBezTo>
                    <a:cubicBezTo>
                      <a:pt x="544" y="370"/>
                      <a:pt x="561" y="299"/>
                      <a:pt x="577" y="230"/>
                    </a:cubicBezTo>
                    <a:cubicBezTo>
                      <a:pt x="587" y="185"/>
                      <a:pt x="598" y="139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37" y="61"/>
                      <a:pt x="666" y="33"/>
                      <a:pt x="695" y="6"/>
                    </a:cubicBezTo>
                    <a:cubicBezTo>
                      <a:pt x="695" y="5"/>
                      <a:pt x="696" y="4"/>
                      <a:pt x="697" y="3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696" y="2"/>
                      <a:pt x="695" y="3"/>
                      <a:pt x="69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CA1F29B-56E4-4EF8-8966-B56B59857FEB}"/>
                </a:ext>
              </a:extLst>
            </p:cNvPr>
            <p:cNvGrpSpPr/>
            <p:nvPr userDrawn="1"/>
          </p:nvGrpSpPr>
          <p:grpSpPr>
            <a:xfrm>
              <a:off x="0" y="30163"/>
              <a:ext cx="8410575" cy="5422900"/>
              <a:chOff x="0" y="30163"/>
              <a:chExt cx="8410575" cy="5422900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8D4D6812-74CC-4D47-9DD9-234CF4501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2733675" cy="3582987"/>
              </a:xfrm>
              <a:custGeom>
                <a:avLst/>
                <a:gdLst>
                  <a:gd name="T0" fmla="*/ 68 w 419"/>
                  <a:gd name="T1" fmla="*/ 507 h 551"/>
                  <a:gd name="T2" fmla="*/ 332 w 419"/>
                  <a:gd name="T3" fmla="*/ 249 h 551"/>
                  <a:gd name="T4" fmla="*/ 389 w 419"/>
                  <a:gd name="T5" fmla="*/ 93 h 551"/>
                  <a:gd name="T6" fmla="*/ 419 w 419"/>
                  <a:gd name="T7" fmla="*/ 0 h 551"/>
                  <a:gd name="T8" fmla="*/ 417 w 419"/>
                  <a:gd name="T9" fmla="*/ 0 h 551"/>
                  <a:gd name="T10" fmla="*/ 387 w 419"/>
                  <a:gd name="T11" fmla="*/ 92 h 551"/>
                  <a:gd name="T12" fmla="*/ 330 w 419"/>
                  <a:gd name="T13" fmla="*/ 248 h 551"/>
                  <a:gd name="T14" fmla="*/ 67 w 419"/>
                  <a:gd name="T15" fmla="*/ 506 h 551"/>
                  <a:gd name="T16" fmla="*/ 0 w 419"/>
                  <a:gd name="T17" fmla="*/ 548 h 551"/>
                  <a:gd name="T18" fmla="*/ 0 w 419"/>
                  <a:gd name="T19" fmla="*/ 551 h 551"/>
                  <a:gd name="T20" fmla="*/ 68 w 419"/>
                  <a:gd name="T21" fmla="*/ 50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9" h="551">
                    <a:moveTo>
                      <a:pt x="68" y="507"/>
                    </a:moveTo>
                    <a:cubicBezTo>
                      <a:pt x="174" y="441"/>
                      <a:pt x="266" y="383"/>
                      <a:pt x="332" y="249"/>
                    </a:cubicBezTo>
                    <a:cubicBezTo>
                      <a:pt x="353" y="204"/>
                      <a:pt x="370" y="150"/>
                      <a:pt x="389" y="93"/>
                    </a:cubicBezTo>
                    <a:cubicBezTo>
                      <a:pt x="398" y="62"/>
                      <a:pt x="408" y="31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6" y="31"/>
                      <a:pt x="396" y="62"/>
                      <a:pt x="387" y="92"/>
                    </a:cubicBezTo>
                    <a:cubicBezTo>
                      <a:pt x="369" y="150"/>
                      <a:pt x="351" y="203"/>
                      <a:pt x="330" y="248"/>
                    </a:cubicBezTo>
                    <a:cubicBezTo>
                      <a:pt x="265" y="381"/>
                      <a:pt x="173" y="439"/>
                      <a:pt x="67" y="506"/>
                    </a:cubicBezTo>
                    <a:cubicBezTo>
                      <a:pt x="45" y="519"/>
                      <a:pt x="23" y="533"/>
                      <a:pt x="0" y="548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23" y="535"/>
                      <a:pt x="46" y="521"/>
                      <a:pt x="68" y="5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FAE74985-BF53-4476-81F2-B9B937C59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8410575" cy="5422900"/>
              </a:xfrm>
              <a:custGeom>
                <a:avLst/>
                <a:gdLst>
                  <a:gd name="T0" fmla="*/ 16 w 1289"/>
                  <a:gd name="T1" fmla="*/ 832 h 834"/>
                  <a:gd name="T2" fmla="*/ 209 w 1289"/>
                  <a:gd name="T3" fmla="*/ 767 h 834"/>
                  <a:gd name="T4" fmla="*/ 493 w 1289"/>
                  <a:gd name="T5" fmla="*/ 504 h 834"/>
                  <a:gd name="T6" fmla="*/ 688 w 1289"/>
                  <a:gd name="T7" fmla="*/ 308 h 834"/>
                  <a:gd name="T8" fmla="*/ 979 w 1289"/>
                  <a:gd name="T9" fmla="*/ 243 h 834"/>
                  <a:gd name="T10" fmla="*/ 1159 w 1289"/>
                  <a:gd name="T11" fmla="*/ 241 h 834"/>
                  <a:gd name="T12" fmla="*/ 1276 w 1289"/>
                  <a:gd name="T13" fmla="*/ 158 h 834"/>
                  <a:gd name="T14" fmla="*/ 1236 w 1289"/>
                  <a:gd name="T15" fmla="*/ 0 h 834"/>
                  <a:gd name="T16" fmla="*/ 1233 w 1289"/>
                  <a:gd name="T17" fmla="*/ 0 h 834"/>
                  <a:gd name="T18" fmla="*/ 1274 w 1289"/>
                  <a:gd name="T19" fmla="*/ 157 h 834"/>
                  <a:gd name="T20" fmla="*/ 1158 w 1289"/>
                  <a:gd name="T21" fmla="*/ 239 h 834"/>
                  <a:gd name="T22" fmla="*/ 979 w 1289"/>
                  <a:gd name="T23" fmla="*/ 241 h 834"/>
                  <a:gd name="T24" fmla="*/ 687 w 1289"/>
                  <a:gd name="T25" fmla="*/ 306 h 834"/>
                  <a:gd name="T26" fmla="*/ 492 w 1289"/>
                  <a:gd name="T27" fmla="*/ 503 h 834"/>
                  <a:gd name="T28" fmla="*/ 208 w 1289"/>
                  <a:gd name="T29" fmla="*/ 766 h 834"/>
                  <a:gd name="T30" fmla="*/ 0 w 1289"/>
                  <a:gd name="T31" fmla="*/ 830 h 834"/>
                  <a:gd name="T32" fmla="*/ 0 w 1289"/>
                  <a:gd name="T33" fmla="*/ 832 h 834"/>
                  <a:gd name="T34" fmla="*/ 9 w 1289"/>
                  <a:gd name="T35" fmla="*/ 832 h 834"/>
                  <a:gd name="T36" fmla="*/ 16 w 1289"/>
                  <a:gd name="T37" fmla="*/ 83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89" h="834">
                    <a:moveTo>
                      <a:pt x="16" y="832"/>
                    </a:moveTo>
                    <a:cubicBezTo>
                      <a:pt x="75" y="832"/>
                      <a:pt x="142" y="810"/>
                      <a:pt x="209" y="767"/>
                    </a:cubicBezTo>
                    <a:cubicBezTo>
                      <a:pt x="319" y="698"/>
                      <a:pt x="408" y="600"/>
                      <a:pt x="493" y="504"/>
                    </a:cubicBezTo>
                    <a:cubicBezTo>
                      <a:pt x="555" y="436"/>
                      <a:pt x="618" y="365"/>
                      <a:pt x="688" y="308"/>
                    </a:cubicBezTo>
                    <a:cubicBezTo>
                      <a:pt x="785" y="228"/>
                      <a:pt x="879" y="235"/>
                      <a:pt x="979" y="243"/>
                    </a:cubicBezTo>
                    <a:cubicBezTo>
                      <a:pt x="1037" y="248"/>
                      <a:pt x="1096" y="252"/>
                      <a:pt x="1159" y="241"/>
                    </a:cubicBezTo>
                    <a:cubicBezTo>
                      <a:pt x="1224" y="229"/>
                      <a:pt x="1263" y="201"/>
                      <a:pt x="1276" y="158"/>
                    </a:cubicBezTo>
                    <a:cubicBezTo>
                      <a:pt x="1289" y="115"/>
                      <a:pt x="1274" y="60"/>
                      <a:pt x="1236" y="0"/>
                    </a:cubicBezTo>
                    <a:cubicBezTo>
                      <a:pt x="1233" y="0"/>
                      <a:pt x="1233" y="0"/>
                      <a:pt x="1233" y="0"/>
                    </a:cubicBezTo>
                    <a:cubicBezTo>
                      <a:pt x="1272" y="60"/>
                      <a:pt x="1287" y="116"/>
                      <a:pt x="1274" y="157"/>
                    </a:cubicBezTo>
                    <a:cubicBezTo>
                      <a:pt x="1262" y="199"/>
                      <a:pt x="1223" y="227"/>
                      <a:pt x="1158" y="239"/>
                    </a:cubicBezTo>
                    <a:cubicBezTo>
                      <a:pt x="1096" y="250"/>
                      <a:pt x="1037" y="246"/>
                      <a:pt x="979" y="241"/>
                    </a:cubicBezTo>
                    <a:cubicBezTo>
                      <a:pt x="879" y="233"/>
                      <a:pt x="784" y="226"/>
                      <a:pt x="687" y="306"/>
                    </a:cubicBezTo>
                    <a:cubicBezTo>
                      <a:pt x="617" y="364"/>
                      <a:pt x="553" y="435"/>
                      <a:pt x="492" y="503"/>
                    </a:cubicBezTo>
                    <a:cubicBezTo>
                      <a:pt x="406" y="598"/>
                      <a:pt x="318" y="697"/>
                      <a:pt x="208" y="766"/>
                    </a:cubicBezTo>
                    <a:cubicBezTo>
                      <a:pt x="129" y="816"/>
                      <a:pt x="57" y="834"/>
                      <a:pt x="0" y="83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3" y="832"/>
                      <a:pt x="6" y="832"/>
                      <a:pt x="9" y="832"/>
                    </a:cubicBezTo>
                    <a:cubicBezTo>
                      <a:pt x="11" y="832"/>
                      <a:pt x="14" y="832"/>
                      <a:pt x="16" y="8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4401" y="3140968"/>
            <a:ext cx="7823200" cy="1380476"/>
          </a:xfrm>
        </p:spPr>
        <p:txBody>
          <a:bodyPr lIns="0" rIns="0" anchor="b">
            <a:noAutofit/>
          </a:bodyPr>
          <a:lstStyle>
            <a:lvl1pPr algn="ctr">
              <a:defRPr lang="en-US" sz="80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745" y="4590781"/>
            <a:ext cx="5774508" cy="440388"/>
          </a:xfrm>
        </p:spPr>
        <p:txBody>
          <a:bodyPr lIns="0" rIns="0"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53E46-C059-48DC-88EF-D7DF18DB69B2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8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_Mordern_Background_blank">
    <p:bg>
      <p:bgPr>
        <a:gradFill>
          <a:gsLst>
            <a:gs pos="4000">
              <a:schemeClr val="accent1">
                <a:lumMod val="75000"/>
              </a:schemeClr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C85E444-DCE8-4E0B-BDD6-3851A5AB5291}"/>
              </a:ext>
            </a:extLst>
          </p:cNvPr>
          <p:cNvGrpSpPr/>
          <p:nvPr userDrawn="1"/>
        </p:nvGrpSpPr>
        <p:grpSpPr>
          <a:xfrm>
            <a:off x="1" y="1"/>
            <a:ext cx="12192000" cy="6858000"/>
            <a:chOff x="0" y="30163"/>
            <a:chExt cx="12214226" cy="682783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D4E2E9F-FC6E-4918-9ACD-A95F1B26D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9239250" cy="4876800"/>
            </a:xfrm>
            <a:custGeom>
              <a:avLst/>
              <a:gdLst>
                <a:gd name="T0" fmla="*/ 574 w 1416"/>
                <a:gd name="T1" fmla="*/ 453 h 750"/>
                <a:gd name="T2" fmla="*/ 1028 w 1416"/>
                <a:gd name="T3" fmla="*/ 382 h 750"/>
                <a:gd name="T4" fmla="*/ 1415 w 1416"/>
                <a:gd name="T5" fmla="*/ 71 h 750"/>
                <a:gd name="T6" fmla="*/ 1412 w 1416"/>
                <a:gd name="T7" fmla="*/ 0 h 750"/>
                <a:gd name="T8" fmla="*/ 0 w 1416"/>
                <a:gd name="T9" fmla="*/ 0 h 750"/>
                <a:gd name="T10" fmla="*/ 0 w 1416"/>
                <a:gd name="T11" fmla="*/ 670 h 750"/>
                <a:gd name="T12" fmla="*/ 189 w 1416"/>
                <a:gd name="T13" fmla="*/ 749 h 750"/>
                <a:gd name="T14" fmla="*/ 574 w 1416"/>
                <a:gd name="T15" fmla="*/ 453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6" h="750">
                  <a:moveTo>
                    <a:pt x="574" y="453"/>
                  </a:moveTo>
                  <a:cubicBezTo>
                    <a:pt x="710" y="355"/>
                    <a:pt x="873" y="370"/>
                    <a:pt x="1028" y="382"/>
                  </a:cubicBezTo>
                  <a:cubicBezTo>
                    <a:pt x="1214" y="395"/>
                    <a:pt x="1400" y="287"/>
                    <a:pt x="1415" y="71"/>
                  </a:cubicBezTo>
                  <a:cubicBezTo>
                    <a:pt x="1416" y="47"/>
                    <a:pt x="1415" y="23"/>
                    <a:pt x="14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61" y="721"/>
                    <a:pt x="129" y="750"/>
                    <a:pt x="189" y="749"/>
                  </a:cubicBezTo>
                  <a:cubicBezTo>
                    <a:pt x="365" y="745"/>
                    <a:pt x="448" y="544"/>
                    <a:pt x="574" y="453"/>
                  </a:cubicBezTo>
                </a:path>
              </a:pathLst>
            </a:custGeom>
            <a:solidFill>
              <a:schemeClr val="accent2">
                <a:lumMod val="50000"/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8C278EF2-774F-4250-88F8-7E02691FD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54688" y="1643063"/>
              <a:ext cx="6459538" cy="5214937"/>
            </a:xfrm>
            <a:custGeom>
              <a:avLst/>
              <a:gdLst>
                <a:gd name="T0" fmla="*/ 441 w 990"/>
                <a:gd name="T1" fmla="*/ 76 h 802"/>
                <a:gd name="T2" fmla="*/ 233 w 990"/>
                <a:gd name="T3" fmla="*/ 378 h 802"/>
                <a:gd name="T4" fmla="*/ 57 w 990"/>
                <a:gd name="T5" fmla="*/ 659 h 802"/>
                <a:gd name="T6" fmla="*/ 0 w 990"/>
                <a:gd name="T7" fmla="*/ 802 h 802"/>
                <a:gd name="T8" fmla="*/ 554 w 990"/>
                <a:gd name="T9" fmla="*/ 802 h 802"/>
                <a:gd name="T10" fmla="*/ 706 w 990"/>
                <a:gd name="T11" fmla="*/ 733 h 802"/>
                <a:gd name="T12" fmla="*/ 990 w 990"/>
                <a:gd name="T13" fmla="*/ 678 h 802"/>
                <a:gd name="T14" fmla="*/ 990 w 990"/>
                <a:gd name="T15" fmla="*/ 175 h 802"/>
                <a:gd name="T16" fmla="*/ 441 w 990"/>
                <a:gd name="T17" fmla="*/ 76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0" h="802">
                  <a:moveTo>
                    <a:pt x="441" y="76"/>
                  </a:moveTo>
                  <a:cubicBezTo>
                    <a:pt x="315" y="135"/>
                    <a:pt x="282" y="250"/>
                    <a:pt x="233" y="378"/>
                  </a:cubicBezTo>
                  <a:cubicBezTo>
                    <a:pt x="188" y="493"/>
                    <a:pt x="125" y="563"/>
                    <a:pt x="57" y="659"/>
                  </a:cubicBezTo>
                  <a:cubicBezTo>
                    <a:pt x="20" y="713"/>
                    <a:pt x="3" y="761"/>
                    <a:pt x="0" y="802"/>
                  </a:cubicBezTo>
                  <a:cubicBezTo>
                    <a:pt x="554" y="802"/>
                    <a:pt x="554" y="802"/>
                    <a:pt x="554" y="802"/>
                  </a:cubicBezTo>
                  <a:cubicBezTo>
                    <a:pt x="602" y="776"/>
                    <a:pt x="652" y="752"/>
                    <a:pt x="706" y="733"/>
                  </a:cubicBezTo>
                  <a:cubicBezTo>
                    <a:pt x="795" y="701"/>
                    <a:pt x="902" y="706"/>
                    <a:pt x="990" y="678"/>
                  </a:cubicBezTo>
                  <a:cubicBezTo>
                    <a:pt x="990" y="175"/>
                    <a:pt x="990" y="175"/>
                    <a:pt x="990" y="175"/>
                  </a:cubicBezTo>
                  <a:cubicBezTo>
                    <a:pt x="833" y="59"/>
                    <a:pt x="603" y="0"/>
                    <a:pt x="441" y="76"/>
                  </a:cubicBezTo>
                  <a:close/>
                </a:path>
              </a:pathLst>
            </a:custGeom>
            <a:gradFill>
              <a:gsLst>
                <a:gs pos="4000">
                  <a:schemeClr val="accent1">
                    <a:lumMod val="75000"/>
                  </a:schemeClr>
                </a:gs>
                <a:gs pos="100000">
                  <a:schemeClr val="accent3">
                    <a:alpha val="1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04826EA-5908-46D4-930E-1830C3C3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0163"/>
              <a:ext cx="6061075" cy="5176837"/>
            </a:xfrm>
            <a:custGeom>
              <a:avLst/>
              <a:gdLst>
                <a:gd name="T0" fmla="*/ 226 w 929"/>
                <a:gd name="T1" fmla="*/ 468 h 796"/>
                <a:gd name="T2" fmla="*/ 633 w 929"/>
                <a:gd name="T3" fmla="*/ 303 h 796"/>
                <a:gd name="T4" fmla="*/ 929 w 929"/>
                <a:gd name="T5" fmla="*/ 0 h 796"/>
                <a:gd name="T6" fmla="*/ 0 w 929"/>
                <a:gd name="T7" fmla="*/ 0 h 796"/>
                <a:gd name="T8" fmla="*/ 0 w 929"/>
                <a:gd name="T9" fmla="*/ 796 h 796"/>
                <a:gd name="T10" fmla="*/ 226 w 929"/>
                <a:gd name="T11" fmla="*/ 468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9" h="796">
                  <a:moveTo>
                    <a:pt x="226" y="468"/>
                  </a:moveTo>
                  <a:cubicBezTo>
                    <a:pt x="332" y="347"/>
                    <a:pt x="487" y="326"/>
                    <a:pt x="633" y="303"/>
                  </a:cubicBezTo>
                  <a:cubicBezTo>
                    <a:pt x="788" y="278"/>
                    <a:pt x="923" y="166"/>
                    <a:pt x="9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108" y="723"/>
                    <a:pt x="144" y="563"/>
                    <a:pt x="226" y="46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75000"/>
                    <a:alpha val="28000"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E15696F3-30B3-4375-887A-64230AB17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150" y="30163"/>
              <a:ext cx="6061075" cy="4129087"/>
            </a:xfrm>
            <a:custGeom>
              <a:avLst/>
              <a:gdLst>
                <a:gd name="T0" fmla="*/ 495 w 929"/>
                <a:gd name="T1" fmla="*/ 0 h 635"/>
                <a:gd name="T2" fmla="*/ 203 w 929"/>
                <a:gd name="T3" fmla="*/ 89 h 635"/>
                <a:gd name="T4" fmla="*/ 725 w 929"/>
                <a:gd name="T5" fmla="*/ 518 h 635"/>
                <a:gd name="T6" fmla="*/ 894 w 929"/>
                <a:gd name="T7" fmla="*/ 279 h 635"/>
                <a:gd name="T8" fmla="*/ 929 w 929"/>
                <a:gd name="T9" fmla="*/ 207 h 635"/>
                <a:gd name="T10" fmla="*/ 929 w 929"/>
                <a:gd name="T11" fmla="*/ 0 h 635"/>
                <a:gd name="T12" fmla="*/ 495 w 929"/>
                <a:gd name="T13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9" h="635">
                  <a:moveTo>
                    <a:pt x="495" y="0"/>
                  </a:moveTo>
                  <a:cubicBezTo>
                    <a:pt x="393" y="25"/>
                    <a:pt x="272" y="8"/>
                    <a:pt x="203" y="89"/>
                  </a:cubicBezTo>
                  <a:cubicBezTo>
                    <a:pt x="0" y="329"/>
                    <a:pt x="469" y="635"/>
                    <a:pt x="725" y="518"/>
                  </a:cubicBezTo>
                  <a:cubicBezTo>
                    <a:pt x="826" y="472"/>
                    <a:pt x="853" y="381"/>
                    <a:pt x="894" y="279"/>
                  </a:cubicBezTo>
                  <a:cubicBezTo>
                    <a:pt x="904" y="252"/>
                    <a:pt x="916" y="229"/>
                    <a:pt x="929" y="207"/>
                  </a:cubicBezTo>
                  <a:cubicBezTo>
                    <a:pt x="929" y="0"/>
                    <a:pt x="929" y="0"/>
                    <a:pt x="929" y="0"/>
                  </a:cubicBezTo>
                  <a:lnTo>
                    <a:pt x="495" y="0"/>
                  </a:lnTo>
                  <a:close/>
                </a:path>
              </a:pathLst>
            </a:custGeom>
            <a:gradFill>
              <a:gsLst>
                <a:gs pos="95000">
                  <a:schemeClr val="accent1">
                    <a:lumMod val="75000"/>
                  </a:schemeClr>
                </a:gs>
                <a:gs pos="0">
                  <a:schemeClr val="accent2">
                    <a:alpha val="45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22A4C364-A017-46F8-97DE-0399C7911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6851650"/>
              <a:ext cx="12700" cy="6350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F19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9DEC1C15-29D7-40C3-8FD1-F5148A8E2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3470275"/>
              <a:ext cx="3255963" cy="3387725"/>
            </a:xfrm>
            <a:custGeom>
              <a:avLst/>
              <a:gdLst>
                <a:gd name="T0" fmla="*/ 421 w 499"/>
                <a:gd name="T1" fmla="*/ 154 h 521"/>
                <a:gd name="T2" fmla="*/ 310 w 499"/>
                <a:gd name="T3" fmla="*/ 91 h 521"/>
                <a:gd name="T4" fmla="*/ 147 w 499"/>
                <a:gd name="T5" fmla="*/ 312 h 521"/>
                <a:gd name="T6" fmla="*/ 0 w 499"/>
                <a:gd name="T7" fmla="*/ 362 h 521"/>
                <a:gd name="T8" fmla="*/ 0 w 499"/>
                <a:gd name="T9" fmla="*/ 520 h 521"/>
                <a:gd name="T10" fmla="*/ 2 w 499"/>
                <a:gd name="T11" fmla="*/ 521 h 521"/>
                <a:gd name="T12" fmla="*/ 239 w 499"/>
                <a:gd name="T13" fmla="*/ 521 h 521"/>
                <a:gd name="T14" fmla="*/ 296 w 499"/>
                <a:gd name="T15" fmla="*/ 311 h 521"/>
                <a:gd name="T16" fmla="*/ 421 w 499"/>
                <a:gd name="T17" fmla="*/ 15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9" h="521">
                  <a:moveTo>
                    <a:pt x="421" y="154"/>
                  </a:moveTo>
                  <a:cubicBezTo>
                    <a:pt x="499" y="77"/>
                    <a:pt x="411" y="0"/>
                    <a:pt x="310" y="91"/>
                  </a:cubicBezTo>
                  <a:cubicBezTo>
                    <a:pt x="241" y="153"/>
                    <a:pt x="205" y="244"/>
                    <a:pt x="147" y="312"/>
                  </a:cubicBezTo>
                  <a:cubicBezTo>
                    <a:pt x="104" y="361"/>
                    <a:pt x="53" y="354"/>
                    <a:pt x="0" y="362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" y="520"/>
                    <a:pt x="1" y="521"/>
                    <a:pt x="2" y="521"/>
                  </a:cubicBezTo>
                  <a:cubicBezTo>
                    <a:pt x="239" y="521"/>
                    <a:pt x="239" y="521"/>
                    <a:pt x="239" y="521"/>
                  </a:cubicBezTo>
                  <a:cubicBezTo>
                    <a:pt x="284" y="464"/>
                    <a:pt x="279" y="371"/>
                    <a:pt x="296" y="311"/>
                  </a:cubicBezTo>
                  <a:cubicBezTo>
                    <a:pt x="319" y="234"/>
                    <a:pt x="369" y="206"/>
                    <a:pt x="421" y="154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A5439D73-09F9-4795-B44C-137EE46B5C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3163" y="30163"/>
              <a:ext cx="4691063" cy="4168775"/>
            </a:xfrm>
            <a:custGeom>
              <a:avLst/>
              <a:gdLst>
                <a:gd name="T0" fmla="*/ 660 w 719"/>
                <a:gd name="T1" fmla="*/ 0 h 641"/>
                <a:gd name="T2" fmla="*/ 518 w 719"/>
                <a:gd name="T3" fmla="*/ 81 h 641"/>
                <a:gd name="T4" fmla="*/ 273 w 719"/>
                <a:gd name="T5" fmla="*/ 340 h 641"/>
                <a:gd name="T6" fmla="*/ 211 w 719"/>
                <a:gd name="T7" fmla="*/ 635 h 641"/>
                <a:gd name="T8" fmla="*/ 639 w 719"/>
                <a:gd name="T9" fmla="*/ 421 h 641"/>
                <a:gd name="T10" fmla="*/ 719 w 719"/>
                <a:gd name="T11" fmla="*/ 418 h 641"/>
                <a:gd name="T12" fmla="*/ 719 w 719"/>
                <a:gd name="T13" fmla="*/ 0 h 641"/>
                <a:gd name="T14" fmla="*/ 660 w 719"/>
                <a:gd name="T15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9" h="641">
                  <a:moveTo>
                    <a:pt x="660" y="0"/>
                  </a:moveTo>
                  <a:cubicBezTo>
                    <a:pt x="618" y="37"/>
                    <a:pt x="563" y="47"/>
                    <a:pt x="518" y="81"/>
                  </a:cubicBezTo>
                  <a:cubicBezTo>
                    <a:pt x="420" y="153"/>
                    <a:pt x="392" y="286"/>
                    <a:pt x="273" y="340"/>
                  </a:cubicBezTo>
                  <a:cubicBezTo>
                    <a:pt x="0" y="465"/>
                    <a:pt x="11" y="627"/>
                    <a:pt x="211" y="635"/>
                  </a:cubicBezTo>
                  <a:cubicBezTo>
                    <a:pt x="378" y="641"/>
                    <a:pt x="424" y="418"/>
                    <a:pt x="639" y="421"/>
                  </a:cubicBezTo>
                  <a:cubicBezTo>
                    <a:pt x="669" y="421"/>
                    <a:pt x="696" y="420"/>
                    <a:pt x="719" y="418"/>
                  </a:cubicBezTo>
                  <a:cubicBezTo>
                    <a:pt x="719" y="0"/>
                    <a:pt x="719" y="0"/>
                    <a:pt x="719" y="0"/>
                  </a:cubicBezTo>
                  <a:lnTo>
                    <a:pt x="660" y="0"/>
                  </a:lnTo>
                  <a:close/>
                </a:path>
              </a:pathLst>
            </a:custGeom>
            <a:gradFill>
              <a:gsLst>
                <a:gs pos="16000">
                  <a:schemeClr val="accent2">
                    <a:lumMod val="20000"/>
                    <a:lumOff val="80000"/>
                    <a:alpha val="66000"/>
                  </a:schemeClr>
                </a:gs>
                <a:gs pos="100000">
                  <a:schemeClr val="accent1">
                    <a:alpha val="52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6842F20-E07D-4AE6-88E2-8058C81C1820}"/>
                </a:ext>
              </a:extLst>
            </p:cNvPr>
            <p:cNvGrpSpPr/>
            <p:nvPr userDrawn="1"/>
          </p:nvGrpSpPr>
          <p:grpSpPr>
            <a:xfrm>
              <a:off x="4298950" y="1343025"/>
              <a:ext cx="7915276" cy="5514975"/>
              <a:chOff x="4298950" y="1343025"/>
              <a:chExt cx="7915276" cy="5514975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8100000" scaled="1"/>
              <a:tileRect/>
            </a:gradFill>
          </p:grpSpPr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84C7D3CB-E1E3-4F10-B906-4210BF84E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8950" y="1343025"/>
                <a:ext cx="7915275" cy="5514975"/>
              </a:xfrm>
              <a:custGeom>
                <a:avLst/>
                <a:gdLst>
                  <a:gd name="T0" fmla="*/ 235 w 1213"/>
                  <a:gd name="T1" fmla="*/ 730 h 848"/>
                  <a:gd name="T2" fmla="*/ 469 w 1213"/>
                  <a:gd name="T3" fmla="*/ 558 h 848"/>
                  <a:gd name="T4" fmla="*/ 641 w 1213"/>
                  <a:gd name="T5" fmla="*/ 417 h 848"/>
                  <a:gd name="T6" fmla="*/ 739 w 1213"/>
                  <a:gd name="T7" fmla="*/ 373 h 848"/>
                  <a:gd name="T8" fmla="*/ 885 w 1213"/>
                  <a:gd name="T9" fmla="*/ 294 h 848"/>
                  <a:gd name="T10" fmla="*/ 990 w 1213"/>
                  <a:gd name="T11" fmla="*/ 169 h 848"/>
                  <a:gd name="T12" fmla="*/ 1067 w 1213"/>
                  <a:gd name="T13" fmla="*/ 73 h 848"/>
                  <a:gd name="T14" fmla="*/ 1199 w 1213"/>
                  <a:gd name="T15" fmla="*/ 6 h 848"/>
                  <a:gd name="T16" fmla="*/ 1213 w 1213"/>
                  <a:gd name="T17" fmla="*/ 7 h 848"/>
                  <a:gd name="T18" fmla="*/ 1213 w 1213"/>
                  <a:gd name="T19" fmla="*/ 5 h 848"/>
                  <a:gd name="T20" fmla="*/ 1065 w 1213"/>
                  <a:gd name="T21" fmla="*/ 71 h 848"/>
                  <a:gd name="T22" fmla="*/ 989 w 1213"/>
                  <a:gd name="T23" fmla="*/ 168 h 848"/>
                  <a:gd name="T24" fmla="*/ 884 w 1213"/>
                  <a:gd name="T25" fmla="*/ 292 h 848"/>
                  <a:gd name="T26" fmla="*/ 739 w 1213"/>
                  <a:gd name="T27" fmla="*/ 371 h 848"/>
                  <a:gd name="T28" fmla="*/ 640 w 1213"/>
                  <a:gd name="T29" fmla="*/ 416 h 848"/>
                  <a:gd name="T30" fmla="*/ 468 w 1213"/>
                  <a:gd name="T31" fmla="*/ 557 h 848"/>
                  <a:gd name="T32" fmla="*/ 234 w 1213"/>
                  <a:gd name="T33" fmla="*/ 728 h 848"/>
                  <a:gd name="T34" fmla="*/ 0 w 1213"/>
                  <a:gd name="T35" fmla="*/ 848 h 848"/>
                  <a:gd name="T36" fmla="*/ 4 w 1213"/>
                  <a:gd name="T37" fmla="*/ 848 h 848"/>
                  <a:gd name="T38" fmla="*/ 235 w 1213"/>
                  <a:gd name="T39" fmla="*/ 73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3" h="848">
                    <a:moveTo>
                      <a:pt x="235" y="730"/>
                    </a:moveTo>
                    <a:cubicBezTo>
                      <a:pt x="332" y="692"/>
                      <a:pt x="402" y="624"/>
                      <a:pt x="469" y="558"/>
                    </a:cubicBezTo>
                    <a:cubicBezTo>
                      <a:pt x="521" y="508"/>
                      <a:pt x="575" y="455"/>
                      <a:pt x="641" y="417"/>
                    </a:cubicBezTo>
                    <a:cubicBezTo>
                      <a:pt x="673" y="399"/>
                      <a:pt x="707" y="386"/>
                      <a:pt x="739" y="373"/>
                    </a:cubicBezTo>
                    <a:cubicBezTo>
                      <a:pt x="791" y="353"/>
                      <a:pt x="840" y="333"/>
                      <a:pt x="885" y="294"/>
                    </a:cubicBezTo>
                    <a:cubicBezTo>
                      <a:pt x="927" y="257"/>
                      <a:pt x="959" y="212"/>
                      <a:pt x="990" y="169"/>
                    </a:cubicBezTo>
                    <a:cubicBezTo>
                      <a:pt x="1014" y="137"/>
                      <a:pt x="1038" y="103"/>
                      <a:pt x="1067" y="73"/>
                    </a:cubicBezTo>
                    <a:cubicBezTo>
                      <a:pt x="1111" y="25"/>
                      <a:pt x="1159" y="6"/>
                      <a:pt x="1199" y="6"/>
                    </a:cubicBezTo>
                    <a:cubicBezTo>
                      <a:pt x="1204" y="6"/>
                      <a:pt x="1209" y="7"/>
                      <a:pt x="1213" y="7"/>
                    </a:cubicBezTo>
                    <a:cubicBezTo>
                      <a:pt x="1213" y="5"/>
                      <a:pt x="1213" y="5"/>
                      <a:pt x="1213" y="5"/>
                    </a:cubicBezTo>
                    <a:cubicBezTo>
                      <a:pt x="1170" y="0"/>
                      <a:pt x="1116" y="18"/>
                      <a:pt x="1065" y="71"/>
                    </a:cubicBezTo>
                    <a:cubicBezTo>
                      <a:pt x="1037" y="102"/>
                      <a:pt x="1012" y="135"/>
                      <a:pt x="989" y="168"/>
                    </a:cubicBezTo>
                    <a:cubicBezTo>
                      <a:pt x="958" y="211"/>
                      <a:pt x="926" y="256"/>
                      <a:pt x="884" y="292"/>
                    </a:cubicBezTo>
                    <a:cubicBezTo>
                      <a:pt x="839" y="332"/>
                      <a:pt x="790" y="351"/>
                      <a:pt x="739" y="371"/>
                    </a:cubicBezTo>
                    <a:cubicBezTo>
                      <a:pt x="706" y="384"/>
                      <a:pt x="673" y="397"/>
                      <a:pt x="640" y="416"/>
                    </a:cubicBezTo>
                    <a:cubicBezTo>
                      <a:pt x="574" y="454"/>
                      <a:pt x="520" y="506"/>
                      <a:pt x="468" y="557"/>
                    </a:cubicBezTo>
                    <a:cubicBezTo>
                      <a:pt x="401" y="622"/>
                      <a:pt x="331" y="690"/>
                      <a:pt x="234" y="728"/>
                    </a:cubicBezTo>
                    <a:cubicBezTo>
                      <a:pt x="139" y="765"/>
                      <a:pt x="59" y="806"/>
                      <a:pt x="0" y="848"/>
                    </a:cubicBezTo>
                    <a:cubicBezTo>
                      <a:pt x="4" y="848"/>
                      <a:pt x="4" y="848"/>
                      <a:pt x="4" y="848"/>
                    </a:cubicBezTo>
                    <a:cubicBezTo>
                      <a:pt x="62" y="807"/>
                      <a:pt x="141" y="766"/>
                      <a:pt x="235" y="7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 dirty="0"/>
              </a:p>
            </p:txBody>
          </p:sp>
          <p:sp>
            <p:nvSpPr>
              <p:cNvPr id="36" name="Freeform 14">
                <a:extLst>
                  <a:ext uri="{FF2B5EF4-FFF2-40B4-BE49-F238E27FC236}">
                    <a16:creationId xmlns:a16="http://schemas.microsoft.com/office/drawing/2014/main" id="{63C2C6FF-9F7F-4286-BA9D-C0D2C83FB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3327400"/>
                <a:ext cx="4548188" cy="3530600"/>
              </a:xfrm>
              <a:custGeom>
                <a:avLst/>
                <a:gdLst>
                  <a:gd name="T0" fmla="*/ 693 w 697"/>
                  <a:gd name="T1" fmla="*/ 4 h 543"/>
                  <a:gd name="T2" fmla="*/ 617 w 697"/>
                  <a:gd name="T3" fmla="*/ 97 h 543"/>
                  <a:gd name="T4" fmla="*/ 575 w 697"/>
                  <a:gd name="T5" fmla="*/ 229 h 543"/>
                  <a:gd name="T6" fmla="*/ 487 w 697"/>
                  <a:gd name="T7" fmla="*/ 421 h 543"/>
                  <a:gd name="T8" fmla="*/ 167 w 697"/>
                  <a:gd name="T9" fmla="*/ 509 h 543"/>
                  <a:gd name="T10" fmla="*/ 0 w 697"/>
                  <a:gd name="T11" fmla="*/ 543 h 543"/>
                  <a:gd name="T12" fmla="*/ 6 w 697"/>
                  <a:gd name="T13" fmla="*/ 543 h 543"/>
                  <a:gd name="T14" fmla="*/ 167 w 697"/>
                  <a:gd name="T15" fmla="*/ 511 h 543"/>
                  <a:gd name="T16" fmla="*/ 489 w 697"/>
                  <a:gd name="T17" fmla="*/ 422 h 543"/>
                  <a:gd name="T18" fmla="*/ 577 w 697"/>
                  <a:gd name="T19" fmla="*/ 230 h 543"/>
                  <a:gd name="T20" fmla="*/ 618 w 697"/>
                  <a:gd name="T21" fmla="*/ 98 h 543"/>
                  <a:gd name="T22" fmla="*/ 618 w 697"/>
                  <a:gd name="T23" fmla="*/ 98 h 543"/>
                  <a:gd name="T24" fmla="*/ 618 w 697"/>
                  <a:gd name="T25" fmla="*/ 98 h 543"/>
                  <a:gd name="T26" fmla="*/ 695 w 697"/>
                  <a:gd name="T27" fmla="*/ 6 h 543"/>
                  <a:gd name="T28" fmla="*/ 697 w 697"/>
                  <a:gd name="T29" fmla="*/ 3 h 543"/>
                  <a:gd name="T30" fmla="*/ 697 w 697"/>
                  <a:gd name="T31" fmla="*/ 0 h 543"/>
                  <a:gd name="T32" fmla="*/ 693 w 697"/>
                  <a:gd name="T33" fmla="*/ 4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7" h="543">
                    <a:moveTo>
                      <a:pt x="693" y="4"/>
                    </a:moveTo>
                    <a:cubicBezTo>
                      <a:pt x="665" y="32"/>
                      <a:pt x="635" y="60"/>
                      <a:pt x="617" y="97"/>
                    </a:cubicBezTo>
                    <a:cubicBezTo>
                      <a:pt x="596" y="139"/>
                      <a:pt x="585" y="185"/>
                      <a:pt x="575" y="229"/>
                    </a:cubicBezTo>
                    <a:cubicBezTo>
                      <a:pt x="559" y="298"/>
                      <a:pt x="542" y="369"/>
                      <a:pt x="487" y="421"/>
                    </a:cubicBezTo>
                    <a:cubicBezTo>
                      <a:pt x="426" y="479"/>
                      <a:pt x="321" y="508"/>
                      <a:pt x="167" y="509"/>
                    </a:cubicBezTo>
                    <a:cubicBezTo>
                      <a:pt x="105" y="509"/>
                      <a:pt x="50" y="523"/>
                      <a:pt x="0" y="543"/>
                    </a:cubicBezTo>
                    <a:cubicBezTo>
                      <a:pt x="6" y="543"/>
                      <a:pt x="6" y="543"/>
                      <a:pt x="6" y="543"/>
                    </a:cubicBezTo>
                    <a:cubicBezTo>
                      <a:pt x="54" y="524"/>
                      <a:pt x="107" y="511"/>
                      <a:pt x="167" y="511"/>
                    </a:cubicBezTo>
                    <a:cubicBezTo>
                      <a:pt x="322" y="510"/>
                      <a:pt x="427" y="481"/>
                      <a:pt x="489" y="422"/>
                    </a:cubicBezTo>
                    <a:cubicBezTo>
                      <a:pt x="544" y="370"/>
                      <a:pt x="561" y="299"/>
                      <a:pt x="577" y="230"/>
                    </a:cubicBezTo>
                    <a:cubicBezTo>
                      <a:pt x="587" y="185"/>
                      <a:pt x="598" y="139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18" y="98"/>
                      <a:pt x="618" y="98"/>
                      <a:pt x="618" y="98"/>
                    </a:cubicBezTo>
                    <a:cubicBezTo>
                      <a:pt x="637" y="61"/>
                      <a:pt x="666" y="33"/>
                      <a:pt x="695" y="6"/>
                    </a:cubicBezTo>
                    <a:cubicBezTo>
                      <a:pt x="695" y="5"/>
                      <a:pt x="696" y="4"/>
                      <a:pt x="697" y="3"/>
                    </a:cubicBezTo>
                    <a:cubicBezTo>
                      <a:pt x="697" y="0"/>
                      <a:pt x="697" y="0"/>
                      <a:pt x="697" y="0"/>
                    </a:cubicBezTo>
                    <a:cubicBezTo>
                      <a:pt x="696" y="2"/>
                      <a:pt x="695" y="3"/>
                      <a:pt x="69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CB9CC98-7E44-49F0-8065-2FB7207CBDF2}"/>
                </a:ext>
              </a:extLst>
            </p:cNvPr>
            <p:cNvGrpSpPr/>
            <p:nvPr userDrawn="1"/>
          </p:nvGrpSpPr>
          <p:grpSpPr>
            <a:xfrm>
              <a:off x="0" y="30163"/>
              <a:ext cx="8410575" cy="5422900"/>
              <a:chOff x="0" y="30163"/>
              <a:chExt cx="8410575" cy="5422900"/>
            </a:xfrm>
            <a:gradFill flip="none" rotWithShape="1">
              <a:gsLst>
                <a:gs pos="0">
                  <a:schemeClr val="bg1"/>
                </a:gs>
                <a:gs pos="77000">
                  <a:schemeClr val="bg1">
                    <a:alpha val="23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F0B7AA34-0977-450F-92F8-24DF03385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2733675" cy="3582987"/>
              </a:xfrm>
              <a:custGeom>
                <a:avLst/>
                <a:gdLst>
                  <a:gd name="T0" fmla="*/ 68 w 419"/>
                  <a:gd name="T1" fmla="*/ 507 h 551"/>
                  <a:gd name="T2" fmla="*/ 332 w 419"/>
                  <a:gd name="T3" fmla="*/ 249 h 551"/>
                  <a:gd name="T4" fmla="*/ 389 w 419"/>
                  <a:gd name="T5" fmla="*/ 93 h 551"/>
                  <a:gd name="T6" fmla="*/ 419 w 419"/>
                  <a:gd name="T7" fmla="*/ 0 h 551"/>
                  <a:gd name="T8" fmla="*/ 417 w 419"/>
                  <a:gd name="T9" fmla="*/ 0 h 551"/>
                  <a:gd name="T10" fmla="*/ 387 w 419"/>
                  <a:gd name="T11" fmla="*/ 92 h 551"/>
                  <a:gd name="T12" fmla="*/ 330 w 419"/>
                  <a:gd name="T13" fmla="*/ 248 h 551"/>
                  <a:gd name="T14" fmla="*/ 67 w 419"/>
                  <a:gd name="T15" fmla="*/ 506 h 551"/>
                  <a:gd name="T16" fmla="*/ 0 w 419"/>
                  <a:gd name="T17" fmla="*/ 548 h 551"/>
                  <a:gd name="T18" fmla="*/ 0 w 419"/>
                  <a:gd name="T19" fmla="*/ 551 h 551"/>
                  <a:gd name="T20" fmla="*/ 68 w 419"/>
                  <a:gd name="T21" fmla="*/ 507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9" h="551">
                    <a:moveTo>
                      <a:pt x="68" y="507"/>
                    </a:moveTo>
                    <a:cubicBezTo>
                      <a:pt x="174" y="441"/>
                      <a:pt x="266" y="383"/>
                      <a:pt x="332" y="249"/>
                    </a:cubicBezTo>
                    <a:cubicBezTo>
                      <a:pt x="353" y="204"/>
                      <a:pt x="370" y="150"/>
                      <a:pt x="389" y="93"/>
                    </a:cubicBezTo>
                    <a:cubicBezTo>
                      <a:pt x="398" y="62"/>
                      <a:pt x="408" y="31"/>
                      <a:pt x="419" y="0"/>
                    </a:cubicBezTo>
                    <a:cubicBezTo>
                      <a:pt x="417" y="0"/>
                      <a:pt x="417" y="0"/>
                      <a:pt x="417" y="0"/>
                    </a:cubicBezTo>
                    <a:cubicBezTo>
                      <a:pt x="406" y="31"/>
                      <a:pt x="396" y="62"/>
                      <a:pt x="387" y="92"/>
                    </a:cubicBezTo>
                    <a:cubicBezTo>
                      <a:pt x="369" y="150"/>
                      <a:pt x="351" y="203"/>
                      <a:pt x="330" y="248"/>
                    </a:cubicBezTo>
                    <a:cubicBezTo>
                      <a:pt x="265" y="381"/>
                      <a:pt x="173" y="439"/>
                      <a:pt x="67" y="506"/>
                    </a:cubicBezTo>
                    <a:cubicBezTo>
                      <a:pt x="45" y="519"/>
                      <a:pt x="23" y="533"/>
                      <a:pt x="0" y="548"/>
                    </a:cubicBezTo>
                    <a:cubicBezTo>
                      <a:pt x="0" y="551"/>
                      <a:pt x="0" y="551"/>
                      <a:pt x="0" y="551"/>
                    </a:cubicBezTo>
                    <a:cubicBezTo>
                      <a:pt x="23" y="535"/>
                      <a:pt x="46" y="521"/>
                      <a:pt x="68" y="50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76174E94-4A86-42E0-93E5-E4DFE4E8F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0163"/>
                <a:ext cx="8410575" cy="5422900"/>
              </a:xfrm>
              <a:custGeom>
                <a:avLst/>
                <a:gdLst>
                  <a:gd name="T0" fmla="*/ 16 w 1289"/>
                  <a:gd name="T1" fmla="*/ 832 h 834"/>
                  <a:gd name="T2" fmla="*/ 209 w 1289"/>
                  <a:gd name="T3" fmla="*/ 767 h 834"/>
                  <a:gd name="T4" fmla="*/ 493 w 1289"/>
                  <a:gd name="T5" fmla="*/ 504 h 834"/>
                  <a:gd name="T6" fmla="*/ 688 w 1289"/>
                  <a:gd name="T7" fmla="*/ 308 h 834"/>
                  <a:gd name="T8" fmla="*/ 979 w 1289"/>
                  <a:gd name="T9" fmla="*/ 243 h 834"/>
                  <a:gd name="T10" fmla="*/ 1159 w 1289"/>
                  <a:gd name="T11" fmla="*/ 241 h 834"/>
                  <a:gd name="T12" fmla="*/ 1276 w 1289"/>
                  <a:gd name="T13" fmla="*/ 158 h 834"/>
                  <a:gd name="T14" fmla="*/ 1236 w 1289"/>
                  <a:gd name="T15" fmla="*/ 0 h 834"/>
                  <a:gd name="T16" fmla="*/ 1233 w 1289"/>
                  <a:gd name="T17" fmla="*/ 0 h 834"/>
                  <a:gd name="T18" fmla="*/ 1274 w 1289"/>
                  <a:gd name="T19" fmla="*/ 157 h 834"/>
                  <a:gd name="T20" fmla="*/ 1158 w 1289"/>
                  <a:gd name="T21" fmla="*/ 239 h 834"/>
                  <a:gd name="T22" fmla="*/ 979 w 1289"/>
                  <a:gd name="T23" fmla="*/ 241 h 834"/>
                  <a:gd name="T24" fmla="*/ 687 w 1289"/>
                  <a:gd name="T25" fmla="*/ 306 h 834"/>
                  <a:gd name="T26" fmla="*/ 492 w 1289"/>
                  <a:gd name="T27" fmla="*/ 503 h 834"/>
                  <a:gd name="T28" fmla="*/ 208 w 1289"/>
                  <a:gd name="T29" fmla="*/ 766 h 834"/>
                  <a:gd name="T30" fmla="*/ 0 w 1289"/>
                  <a:gd name="T31" fmla="*/ 830 h 834"/>
                  <a:gd name="T32" fmla="*/ 0 w 1289"/>
                  <a:gd name="T33" fmla="*/ 832 h 834"/>
                  <a:gd name="T34" fmla="*/ 9 w 1289"/>
                  <a:gd name="T35" fmla="*/ 832 h 834"/>
                  <a:gd name="T36" fmla="*/ 16 w 1289"/>
                  <a:gd name="T37" fmla="*/ 832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89" h="834">
                    <a:moveTo>
                      <a:pt x="16" y="832"/>
                    </a:moveTo>
                    <a:cubicBezTo>
                      <a:pt x="75" y="832"/>
                      <a:pt x="142" y="810"/>
                      <a:pt x="209" y="767"/>
                    </a:cubicBezTo>
                    <a:cubicBezTo>
                      <a:pt x="319" y="698"/>
                      <a:pt x="408" y="600"/>
                      <a:pt x="493" y="504"/>
                    </a:cubicBezTo>
                    <a:cubicBezTo>
                      <a:pt x="555" y="436"/>
                      <a:pt x="618" y="365"/>
                      <a:pt x="688" y="308"/>
                    </a:cubicBezTo>
                    <a:cubicBezTo>
                      <a:pt x="785" y="228"/>
                      <a:pt x="879" y="235"/>
                      <a:pt x="979" y="243"/>
                    </a:cubicBezTo>
                    <a:cubicBezTo>
                      <a:pt x="1037" y="248"/>
                      <a:pt x="1096" y="252"/>
                      <a:pt x="1159" y="241"/>
                    </a:cubicBezTo>
                    <a:cubicBezTo>
                      <a:pt x="1224" y="229"/>
                      <a:pt x="1263" y="201"/>
                      <a:pt x="1276" y="158"/>
                    </a:cubicBezTo>
                    <a:cubicBezTo>
                      <a:pt x="1289" y="115"/>
                      <a:pt x="1274" y="60"/>
                      <a:pt x="1236" y="0"/>
                    </a:cubicBezTo>
                    <a:cubicBezTo>
                      <a:pt x="1233" y="0"/>
                      <a:pt x="1233" y="0"/>
                      <a:pt x="1233" y="0"/>
                    </a:cubicBezTo>
                    <a:cubicBezTo>
                      <a:pt x="1272" y="60"/>
                      <a:pt x="1287" y="116"/>
                      <a:pt x="1274" y="157"/>
                    </a:cubicBezTo>
                    <a:cubicBezTo>
                      <a:pt x="1262" y="199"/>
                      <a:pt x="1223" y="227"/>
                      <a:pt x="1158" y="239"/>
                    </a:cubicBezTo>
                    <a:cubicBezTo>
                      <a:pt x="1096" y="250"/>
                      <a:pt x="1037" y="246"/>
                      <a:pt x="979" y="241"/>
                    </a:cubicBezTo>
                    <a:cubicBezTo>
                      <a:pt x="879" y="233"/>
                      <a:pt x="784" y="226"/>
                      <a:pt x="687" y="306"/>
                    </a:cubicBezTo>
                    <a:cubicBezTo>
                      <a:pt x="617" y="364"/>
                      <a:pt x="553" y="435"/>
                      <a:pt x="492" y="503"/>
                    </a:cubicBezTo>
                    <a:cubicBezTo>
                      <a:pt x="406" y="598"/>
                      <a:pt x="318" y="697"/>
                      <a:pt x="208" y="766"/>
                    </a:cubicBezTo>
                    <a:cubicBezTo>
                      <a:pt x="129" y="816"/>
                      <a:pt x="57" y="834"/>
                      <a:pt x="0" y="830"/>
                    </a:cubicBezTo>
                    <a:cubicBezTo>
                      <a:pt x="0" y="832"/>
                      <a:pt x="0" y="832"/>
                      <a:pt x="0" y="832"/>
                    </a:cubicBezTo>
                    <a:cubicBezTo>
                      <a:pt x="3" y="832"/>
                      <a:pt x="6" y="832"/>
                      <a:pt x="9" y="832"/>
                    </a:cubicBezTo>
                    <a:cubicBezTo>
                      <a:pt x="11" y="832"/>
                      <a:pt x="14" y="832"/>
                      <a:pt x="16" y="8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2711-1F85-45B2-873E-695CA4147399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945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67089B-A4E4-488B-A2A7-7F7BA5A71C53}"/>
              </a:ext>
            </a:extLst>
          </p:cNvPr>
          <p:cNvSpPr/>
          <p:nvPr userDrawn="1"/>
        </p:nvSpPr>
        <p:spPr>
          <a:xfrm>
            <a:off x="5159653" y="0"/>
            <a:ext cx="703234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D3600-11C0-4A2E-9366-B99CB969FBD7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7E992AB-F520-4DA7-8147-A422DC901B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1" y="908051"/>
            <a:ext cx="5186126" cy="48244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FD9F981-6267-4464-945B-1E5E5D584D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896" y="1232745"/>
            <a:ext cx="3615478" cy="439251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43660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&amp;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C2F7FD-0CC2-4DFD-971A-E1F2286FD4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2080" y="0"/>
            <a:ext cx="5879920" cy="6858000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A024-9DA1-47E2-B39D-924772AE2EFD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030802C3-46DF-495C-8279-8A927BEE92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5999" cy="2238706"/>
          </a:xfrm>
          <a:custGeom>
            <a:avLst/>
            <a:gdLst>
              <a:gd name="connsiteX0" fmla="*/ 0 w 6094412"/>
              <a:gd name="connsiteY0" fmla="*/ 0 h 2238706"/>
              <a:gd name="connsiteX1" fmla="*/ 6094412 w 6094412"/>
              <a:gd name="connsiteY1" fmla="*/ 0 h 2238706"/>
              <a:gd name="connsiteX2" fmla="*/ 6094412 w 6094412"/>
              <a:gd name="connsiteY2" fmla="*/ 2238706 h 2238706"/>
              <a:gd name="connsiteX3" fmla="*/ 0 w 6094412"/>
              <a:gd name="connsiteY3" fmla="*/ 2238706 h 22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8706">
                <a:moveTo>
                  <a:pt x="0" y="0"/>
                </a:moveTo>
                <a:lnTo>
                  <a:pt x="6094412" y="0"/>
                </a:lnTo>
                <a:lnTo>
                  <a:pt x="6094412" y="2238706"/>
                </a:lnTo>
                <a:lnTo>
                  <a:pt x="0" y="22387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3520F4BA-0004-4922-9652-4CF70CC52EF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2310713"/>
            <a:ext cx="6095999" cy="2238706"/>
          </a:xfrm>
          <a:custGeom>
            <a:avLst/>
            <a:gdLst>
              <a:gd name="connsiteX0" fmla="*/ 0 w 6094412"/>
              <a:gd name="connsiteY0" fmla="*/ 0 h 2238706"/>
              <a:gd name="connsiteX1" fmla="*/ 6094412 w 6094412"/>
              <a:gd name="connsiteY1" fmla="*/ 0 h 2238706"/>
              <a:gd name="connsiteX2" fmla="*/ 6094412 w 6094412"/>
              <a:gd name="connsiteY2" fmla="*/ 2238706 h 2238706"/>
              <a:gd name="connsiteX3" fmla="*/ 0 w 6094412"/>
              <a:gd name="connsiteY3" fmla="*/ 2238706 h 22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8706">
                <a:moveTo>
                  <a:pt x="0" y="0"/>
                </a:moveTo>
                <a:lnTo>
                  <a:pt x="6094412" y="0"/>
                </a:lnTo>
                <a:lnTo>
                  <a:pt x="6094412" y="2238706"/>
                </a:lnTo>
                <a:lnTo>
                  <a:pt x="0" y="223870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7DCAF7F1-478C-4875-A1D8-9719E8FC26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4621427"/>
            <a:ext cx="6095999" cy="2236572"/>
          </a:xfrm>
          <a:custGeom>
            <a:avLst/>
            <a:gdLst>
              <a:gd name="connsiteX0" fmla="*/ 0 w 6094412"/>
              <a:gd name="connsiteY0" fmla="*/ 0 h 2236572"/>
              <a:gd name="connsiteX1" fmla="*/ 6094412 w 6094412"/>
              <a:gd name="connsiteY1" fmla="*/ 0 h 2236572"/>
              <a:gd name="connsiteX2" fmla="*/ 6094412 w 6094412"/>
              <a:gd name="connsiteY2" fmla="*/ 2236572 h 2236572"/>
              <a:gd name="connsiteX3" fmla="*/ 0 w 6094412"/>
              <a:gd name="connsiteY3" fmla="*/ 2236572 h 22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12" h="2236572">
                <a:moveTo>
                  <a:pt x="0" y="0"/>
                </a:moveTo>
                <a:lnTo>
                  <a:pt x="6094412" y="0"/>
                </a:lnTo>
                <a:lnTo>
                  <a:pt x="6094412" y="2236572"/>
                </a:lnTo>
                <a:lnTo>
                  <a:pt x="0" y="22365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81A63E5-FB56-4F95-A9F4-23F4A86800CB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21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3464-22CB-49DA-93E3-ECC7CAAD3018}" type="datetime1">
              <a:rPr lang="pl-PL" smtClean="0"/>
              <a:t>18.09.2019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1E398B-15D6-4251-B888-0BBCB8C2E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-3174"/>
            <a:ext cx="5466171" cy="5432035"/>
          </a:xfrm>
          <a:custGeom>
            <a:avLst/>
            <a:gdLst>
              <a:gd name="connsiteX0" fmla="*/ 0 w 5464748"/>
              <a:gd name="connsiteY0" fmla="*/ 0 h 5432035"/>
              <a:gd name="connsiteX1" fmla="*/ 3970932 w 5464748"/>
              <a:gd name="connsiteY1" fmla="*/ 0 h 5432035"/>
              <a:gd name="connsiteX2" fmla="*/ 5431214 w 5464748"/>
              <a:gd name="connsiteY2" fmla="*/ 1481620 h 5432035"/>
              <a:gd name="connsiteX3" fmla="*/ 5430018 w 5464748"/>
              <a:gd name="connsiteY3" fmla="*/ 1646413 h 5432035"/>
              <a:gd name="connsiteX4" fmla="*/ 1623105 w 5464748"/>
              <a:gd name="connsiteY4" fmla="*/ 5398500 h 5432035"/>
              <a:gd name="connsiteX5" fmla="*/ 1458312 w 5464748"/>
              <a:gd name="connsiteY5" fmla="*/ 5397305 h 5432035"/>
              <a:gd name="connsiteX6" fmla="*/ 0 w 5464748"/>
              <a:gd name="connsiteY6" fmla="*/ 3917684 h 543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748" h="5432035">
                <a:moveTo>
                  <a:pt x="0" y="0"/>
                </a:moveTo>
                <a:lnTo>
                  <a:pt x="3970932" y="0"/>
                </a:lnTo>
                <a:lnTo>
                  <a:pt x="5431214" y="1481620"/>
                </a:lnTo>
                <a:cubicBezTo>
                  <a:pt x="5476390" y="1527457"/>
                  <a:pt x="5475855" y="1601237"/>
                  <a:pt x="5430018" y="1646413"/>
                </a:cubicBezTo>
                <a:lnTo>
                  <a:pt x="1623105" y="5398500"/>
                </a:lnTo>
                <a:cubicBezTo>
                  <a:pt x="1577269" y="5443676"/>
                  <a:pt x="1503488" y="5443141"/>
                  <a:pt x="1458312" y="5397305"/>
                </a:cubicBezTo>
                <a:lnTo>
                  <a:pt x="0" y="39176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94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1" y="6237312"/>
            <a:ext cx="12192000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3" y="6356352"/>
            <a:ext cx="3860800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33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27FCF-784B-4D61-BE2B-9FE89059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3706C-C2F2-4861-8249-8B8EEA68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72665D-5948-4F1A-BD11-E8184759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E8A47-A15E-435D-A0C2-5D892CCDA676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E139C7-7CBB-45E6-80A0-62D16F1E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576D84-EEAE-45F4-B532-31688998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364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e 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1" y="6237312"/>
            <a:ext cx="12192000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3" y="6356352"/>
            <a:ext cx="3860800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A2F5C-1E73-4D73-9865-156115AF49BF}"/>
              </a:ext>
            </a:extLst>
          </p:cNvPr>
          <p:cNvSpPr/>
          <p:nvPr userDrawn="1"/>
        </p:nvSpPr>
        <p:spPr>
          <a:xfrm>
            <a:off x="1" y="836712"/>
            <a:ext cx="1219200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ADCFE-632B-4116-AD33-6F8DDF0C7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59" y="837207"/>
            <a:ext cx="10957982" cy="1079500"/>
          </a:xfrm>
        </p:spPr>
        <p:txBody>
          <a:bodyPr lIns="0" rIns="0" anchor="ctr">
            <a:normAutofit/>
          </a:bodyPr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297EF9-1609-4424-A91A-99F6ED796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59" y="2259154"/>
            <a:ext cx="10958192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A7182C0-361F-4B45-86C3-6845DC933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757" y="4455232"/>
            <a:ext cx="5255654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EA9B231F-A52C-4FEE-BEC1-6C20EFDEC2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757" y="3825307"/>
            <a:ext cx="5255654" cy="49542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60163AE6-08EC-4D43-AD7A-32188DEBA9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12079" y="4455232"/>
            <a:ext cx="5255654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2FC3A17-CF20-46F3-9E25-30875E1D7C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12079" y="3825307"/>
            <a:ext cx="5255654" cy="49542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0965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8F0732-7B04-4D13-A20A-EAE81FAF64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05796B9B-BAF1-49A9-86FD-73EF8466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</p:spPr>
        <p:txBody>
          <a:bodyPr/>
          <a:lstStyle/>
          <a:p>
            <a:fld id="{AB980208-1FD1-4DAD-8D8E-13582A8FD7F0}" type="datetime1">
              <a:rPr lang="pl-PL" smtClean="0"/>
              <a:t>18.09.2019</a:t>
            </a:fld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84A729F-E614-44E6-A600-73A0CC14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DE4D52FC-BAF9-4D38-847D-9C7734B60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02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48FDE-4B6C-4487-A253-2E5F16A3C849}"/>
              </a:ext>
            </a:extLst>
          </p:cNvPr>
          <p:cNvSpPr/>
          <p:nvPr userDrawn="1"/>
        </p:nvSpPr>
        <p:spPr>
          <a:xfrm>
            <a:off x="5375732" y="0"/>
            <a:ext cx="6816268" cy="6858000"/>
          </a:xfrm>
          <a:prstGeom prst="rect">
            <a:avLst/>
          </a:prstGeom>
          <a:gradFill>
            <a:gsLst>
              <a:gs pos="14000">
                <a:schemeClr val="accent1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31DDF6-5476-4E3F-A567-5C46290AE37B}"/>
              </a:ext>
            </a:extLst>
          </p:cNvPr>
          <p:cNvSpPr/>
          <p:nvPr userDrawn="1"/>
        </p:nvSpPr>
        <p:spPr>
          <a:xfrm>
            <a:off x="0" y="1052737"/>
            <a:ext cx="4295307" cy="12969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6F66-BDFF-4F26-B9E2-FBF3CF08DB21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F234569-69CC-42E8-9594-E43B57581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8832" y="1052737"/>
            <a:ext cx="1295737" cy="129698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A3FC8E56-F8EE-4A54-ABDC-D955ED4D8430}"/>
              </a:ext>
            </a:extLst>
          </p:cNvPr>
          <p:cNvSpPr>
            <a:spLocks/>
          </p:cNvSpPr>
          <p:nvPr userDrawn="1"/>
        </p:nvSpPr>
        <p:spPr bwMode="auto">
          <a:xfrm>
            <a:off x="6614613" y="1064578"/>
            <a:ext cx="4428691" cy="4864100"/>
          </a:xfrm>
          <a:custGeom>
            <a:avLst/>
            <a:gdLst>
              <a:gd name="T0" fmla="*/ 998 w 1088"/>
              <a:gd name="T1" fmla="*/ 0 h 1199"/>
              <a:gd name="T2" fmla="*/ 154 w 1088"/>
              <a:gd name="T3" fmla="*/ 0 h 1199"/>
              <a:gd name="T4" fmla="*/ 154 w 1088"/>
              <a:gd name="T5" fmla="*/ 20 h 1199"/>
              <a:gd name="T6" fmla="*/ 998 w 1088"/>
              <a:gd name="T7" fmla="*/ 20 h 1199"/>
              <a:gd name="T8" fmla="*/ 1068 w 1088"/>
              <a:gd name="T9" fmla="*/ 90 h 1199"/>
              <a:gd name="T10" fmla="*/ 1068 w 1088"/>
              <a:gd name="T11" fmla="*/ 854 h 1199"/>
              <a:gd name="T12" fmla="*/ 998 w 1088"/>
              <a:gd name="T13" fmla="*/ 924 h 1199"/>
              <a:gd name="T14" fmla="*/ 325 w 1088"/>
              <a:gd name="T15" fmla="*/ 924 h 1199"/>
              <a:gd name="T16" fmla="*/ 58 w 1088"/>
              <a:gd name="T17" fmla="*/ 1015 h 1199"/>
              <a:gd name="T18" fmla="*/ 20 w 1088"/>
              <a:gd name="T19" fmla="*/ 1063 h 1199"/>
              <a:gd name="T20" fmla="*/ 20 w 1088"/>
              <a:gd name="T21" fmla="*/ 157 h 1199"/>
              <a:gd name="T22" fmla="*/ 0 w 1088"/>
              <a:gd name="T23" fmla="*/ 157 h 1199"/>
              <a:gd name="T24" fmla="*/ 0 w 1088"/>
              <a:gd name="T25" fmla="*/ 1199 h 1199"/>
              <a:gd name="T26" fmla="*/ 20 w 1088"/>
              <a:gd name="T27" fmla="*/ 1113 h 1199"/>
              <a:gd name="T28" fmla="*/ 325 w 1088"/>
              <a:gd name="T29" fmla="*/ 944 h 1199"/>
              <a:gd name="T30" fmla="*/ 998 w 1088"/>
              <a:gd name="T31" fmla="*/ 944 h 1199"/>
              <a:gd name="T32" fmla="*/ 1088 w 1088"/>
              <a:gd name="T33" fmla="*/ 854 h 1199"/>
              <a:gd name="T34" fmla="*/ 1088 w 1088"/>
              <a:gd name="T35" fmla="*/ 90 h 1199"/>
              <a:gd name="T36" fmla="*/ 998 w 1088"/>
              <a:gd name="T37" fmla="*/ 0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8" h="1199">
                <a:moveTo>
                  <a:pt x="998" y="0"/>
                </a:moveTo>
                <a:cubicBezTo>
                  <a:pt x="154" y="0"/>
                  <a:pt x="154" y="0"/>
                  <a:pt x="154" y="0"/>
                </a:cubicBezTo>
                <a:cubicBezTo>
                  <a:pt x="154" y="20"/>
                  <a:pt x="154" y="20"/>
                  <a:pt x="154" y="20"/>
                </a:cubicBezTo>
                <a:cubicBezTo>
                  <a:pt x="998" y="20"/>
                  <a:pt x="998" y="20"/>
                  <a:pt x="998" y="20"/>
                </a:cubicBezTo>
                <a:cubicBezTo>
                  <a:pt x="1037" y="20"/>
                  <a:pt x="1068" y="52"/>
                  <a:pt x="1068" y="90"/>
                </a:cubicBezTo>
                <a:cubicBezTo>
                  <a:pt x="1068" y="854"/>
                  <a:pt x="1068" y="854"/>
                  <a:pt x="1068" y="854"/>
                </a:cubicBezTo>
                <a:cubicBezTo>
                  <a:pt x="1068" y="893"/>
                  <a:pt x="1037" y="924"/>
                  <a:pt x="998" y="924"/>
                </a:cubicBezTo>
                <a:cubicBezTo>
                  <a:pt x="325" y="924"/>
                  <a:pt x="325" y="924"/>
                  <a:pt x="325" y="924"/>
                </a:cubicBezTo>
                <a:cubicBezTo>
                  <a:pt x="180" y="924"/>
                  <a:pt x="99" y="974"/>
                  <a:pt x="58" y="1015"/>
                </a:cubicBezTo>
                <a:cubicBezTo>
                  <a:pt x="41" y="1032"/>
                  <a:pt x="29" y="1048"/>
                  <a:pt x="20" y="1063"/>
                </a:cubicBezTo>
                <a:cubicBezTo>
                  <a:pt x="20" y="157"/>
                  <a:pt x="20" y="157"/>
                  <a:pt x="20" y="15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199"/>
                  <a:pt x="0" y="1199"/>
                  <a:pt x="0" y="1199"/>
                </a:cubicBezTo>
                <a:cubicBezTo>
                  <a:pt x="20" y="1113"/>
                  <a:pt x="20" y="1113"/>
                  <a:pt x="20" y="1113"/>
                </a:cubicBezTo>
                <a:cubicBezTo>
                  <a:pt x="20" y="1111"/>
                  <a:pt x="61" y="944"/>
                  <a:pt x="325" y="944"/>
                </a:cubicBezTo>
                <a:cubicBezTo>
                  <a:pt x="998" y="944"/>
                  <a:pt x="998" y="944"/>
                  <a:pt x="998" y="944"/>
                </a:cubicBezTo>
                <a:cubicBezTo>
                  <a:pt x="1048" y="944"/>
                  <a:pt x="1088" y="904"/>
                  <a:pt x="1088" y="854"/>
                </a:cubicBezTo>
                <a:cubicBezTo>
                  <a:pt x="1088" y="90"/>
                  <a:pt x="1088" y="90"/>
                  <a:pt x="1088" y="90"/>
                </a:cubicBezTo>
                <a:cubicBezTo>
                  <a:pt x="1088" y="41"/>
                  <a:pt x="1048" y="0"/>
                  <a:pt x="9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2429897-24C6-4E66-BB82-AC62BB2FECD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69941" y="929322"/>
            <a:ext cx="764741" cy="523902"/>
          </a:xfrm>
          <a:custGeom>
            <a:avLst/>
            <a:gdLst>
              <a:gd name="T0" fmla="*/ 450 w 2050"/>
              <a:gd name="T1" fmla="*/ 512 h 1408"/>
              <a:gd name="T2" fmla="*/ 898 w 2050"/>
              <a:gd name="T3" fmla="*/ 960 h 1408"/>
              <a:gd name="T4" fmla="*/ 450 w 2050"/>
              <a:gd name="T5" fmla="*/ 1408 h 1408"/>
              <a:gd name="T6" fmla="*/ 2 w 2050"/>
              <a:gd name="T7" fmla="*/ 960 h 1408"/>
              <a:gd name="T8" fmla="*/ 0 w 2050"/>
              <a:gd name="T9" fmla="*/ 896 h 1408"/>
              <a:gd name="T10" fmla="*/ 896 w 2050"/>
              <a:gd name="T11" fmla="*/ 0 h 1408"/>
              <a:gd name="T12" fmla="*/ 896 w 2050"/>
              <a:gd name="T13" fmla="*/ 256 h 1408"/>
              <a:gd name="T14" fmla="*/ 443 w 2050"/>
              <a:gd name="T15" fmla="*/ 443 h 1408"/>
              <a:gd name="T16" fmla="*/ 380 w 2050"/>
              <a:gd name="T17" fmla="*/ 517 h 1408"/>
              <a:gd name="T18" fmla="*/ 450 w 2050"/>
              <a:gd name="T19" fmla="*/ 512 h 1408"/>
              <a:gd name="T20" fmla="*/ 1602 w 2050"/>
              <a:gd name="T21" fmla="*/ 512 h 1408"/>
              <a:gd name="T22" fmla="*/ 2050 w 2050"/>
              <a:gd name="T23" fmla="*/ 960 h 1408"/>
              <a:gd name="T24" fmla="*/ 1602 w 2050"/>
              <a:gd name="T25" fmla="*/ 1408 h 1408"/>
              <a:gd name="T26" fmla="*/ 1154 w 2050"/>
              <a:gd name="T27" fmla="*/ 960 h 1408"/>
              <a:gd name="T28" fmla="*/ 1152 w 2050"/>
              <a:gd name="T29" fmla="*/ 896 h 1408"/>
              <a:gd name="T30" fmla="*/ 2048 w 2050"/>
              <a:gd name="T31" fmla="*/ 0 h 1408"/>
              <a:gd name="T32" fmla="*/ 2048 w 2050"/>
              <a:gd name="T33" fmla="*/ 256 h 1408"/>
              <a:gd name="T34" fmla="*/ 1595 w 2050"/>
              <a:gd name="T35" fmla="*/ 443 h 1408"/>
              <a:gd name="T36" fmla="*/ 1532 w 2050"/>
              <a:gd name="T37" fmla="*/ 517 h 1408"/>
              <a:gd name="T38" fmla="*/ 1602 w 2050"/>
              <a:gd name="T39" fmla="*/ 512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50" h="1408">
                <a:moveTo>
                  <a:pt x="450" y="512"/>
                </a:moveTo>
                <a:cubicBezTo>
                  <a:pt x="697" y="512"/>
                  <a:pt x="898" y="713"/>
                  <a:pt x="898" y="960"/>
                </a:cubicBezTo>
                <a:cubicBezTo>
                  <a:pt x="898" y="1207"/>
                  <a:pt x="697" y="1408"/>
                  <a:pt x="450" y="1408"/>
                </a:cubicBezTo>
                <a:cubicBezTo>
                  <a:pt x="203" y="1408"/>
                  <a:pt x="2" y="1207"/>
                  <a:pt x="2" y="960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401"/>
                  <a:pt x="401" y="0"/>
                  <a:pt x="896" y="0"/>
                </a:cubicBezTo>
                <a:cubicBezTo>
                  <a:pt x="896" y="256"/>
                  <a:pt x="896" y="256"/>
                  <a:pt x="896" y="256"/>
                </a:cubicBezTo>
                <a:cubicBezTo>
                  <a:pt x="725" y="256"/>
                  <a:pt x="564" y="323"/>
                  <a:pt x="443" y="443"/>
                </a:cubicBezTo>
                <a:cubicBezTo>
                  <a:pt x="420" y="467"/>
                  <a:pt x="399" y="491"/>
                  <a:pt x="380" y="517"/>
                </a:cubicBezTo>
                <a:cubicBezTo>
                  <a:pt x="403" y="514"/>
                  <a:pt x="426" y="512"/>
                  <a:pt x="450" y="512"/>
                </a:cubicBezTo>
                <a:close/>
                <a:moveTo>
                  <a:pt x="1602" y="512"/>
                </a:moveTo>
                <a:cubicBezTo>
                  <a:pt x="1849" y="512"/>
                  <a:pt x="2050" y="713"/>
                  <a:pt x="2050" y="960"/>
                </a:cubicBezTo>
                <a:cubicBezTo>
                  <a:pt x="2050" y="1207"/>
                  <a:pt x="1849" y="1408"/>
                  <a:pt x="1602" y="1408"/>
                </a:cubicBezTo>
                <a:cubicBezTo>
                  <a:pt x="1355" y="1408"/>
                  <a:pt x="1154" y="1207"/>
                  <a:pt x="1154" y="960"/>
                </a:cubicBezTo>
                <a:cubicBezTo>
                  <a:pt x="1152" y="896"/>
                  <a:pt x="1152" y="896"/>
                  <a:pt x="1152" y="896"/>
                </a:cubicBezTo>
                <a:cubicBezTo>
                  <a:pt x="1152" y="401"/>
                  <a:pt x="1553" y="0"/>
                  <a:pt x="2048" y="0"/>
                </a:cubicBezTo>
                <a:cubicBezTo>
                  <a:pt x="2048" y="256"/>
                  <a:pt x="2048" y="256"/>
                  <a:pt x="2048" y="256"/>
                </a:cubicBezTo>
                <a:cubicBezTo>
                  <a:pt x="1877" y="256"/>
                  <a:pt x="1716" y="323"/>
                  <a:pt x="1595" y="443"/>
                </a:cubicBezTo>
                <a:cubicBezTo>
                  <a:pt x="1572" y="467"/>
                  <a:pt x="1551" y="491"/>
                  <a:pt x="1532" y="517"/>
                </a:cubicBezTo>
                <a:cubicBezTo>
                  <a:pt x="1555" y="514"/>
                  <a:pt x="1578" y="512"/>
                  <a:pt x="1602" y="5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9949BCB-2ECD-43E6-A3E9-14BBF78180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4458" y="1588481"/>
            <a:ext cx="3599800" cy="2848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27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and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202A-DA50-4575-B463-A0C7A31A9103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8EC023-5C17-48BE-B229-A6022921FFF1}"/>
              </a:ext>
            </a:extLst>
          </p:cNvPr>
          <p:cNvSpPr/>
          <p:nvPr userDrawn="1"/>
        </p:nvSpPr>
        <p:spPr>
          <a:xfrm>
            <a:off x="0" y="1484784"/>
            <a:ext cx="6095999" cy="38884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BEA14BD-8AAE-4C27-B899-6DB5FFACFE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1472" y="1913260"/>
            <a:ext cx="827303" cy="1155700"/>
          </a:xfrm>
          <a:custGeom>
            <a:avLst/>
            <a:gdLst>
              <a:gd name="T0" fmla="*/ 383 w 383"/>
              <a:gd name="T1" fmla="*/ 241 h 535"/>
              <a:gd name="T2" fmla="*/ 362 w 383"/>
              <a:gd name="T3" fmla="*/ 350 h 535"/>
              <a:gd name="T4" fmla="*/ 306 w 383"/>
              <a:gd name="T5" fmla="*/ 424 h 535"/>
              <a:gd name="T6" fmla="*/ 380 w 383"/>
              <a:gd name="T7" fmla="*/ 483 h 535"/>
              <a:gd name="T8" fmla="*/ 321 w 383"/>
              <a:gd name="T9" fmla="*/ 535 h 535"/>
              <a:gd name="T10" fmla="*/ 226 w 383"/>
              <a:gd name="T11" fmla="*/ 458 h 535"/>
              <a:gd name="T12" fmla="*/ 192 w 383"/>
              <a:gd name="T13" fmla="*/ 461 h 535"/>
              <a:gd name="T14" fmla="*/ 92 w 383"/>
              <a:gd name="T15" fmla="*/ 434 h 535"/>
              <a:gd name="T16" fmla="*/ 24 w 383"/>
              <a:gd name="T17" fmla="*/ 358 h 535"/>
              <a:gd name="T18" fmla="*/ 0 w 383"/>
              <a:gd name="T19" fmla="*/ 243 h 535"/>
              <a:gd name="T20" fmla="*/ 0 w 383"/>
              <a:gd name="T21" fmla="*/ 221 h 535"/>
              <a:gd name="T22" fmla="*/ 24 w 383"/>
              <a:gd name="T23" fmla="*/ 104 h 535"/>
              <a:gd name="T24" fmla="*/ 91 w 383"/>
              <a:gd name="T25" fmla="*/ 27 h 535"/>
              <a:gd name="T26" fmla="*/ 191 w 383"/>
              <a:gd name="T27" fmla="*/ 0 h 535"/>
              <a:gd name="T28" fmla="*/ 291 w 383"/>
              <a:gd name="T29" fmla="*/ 27 h 535"/>
              <a:gd name="T30" fmla="*/ 359 w 383"/>
              <a:gd name="T31" fmla="*/ 104 h 535"/>
              <a:gd name="T32" fmla="*/ 383 w 383"/>
              <a:gd name="T33" fmla="*/ 220 h 535"/>
              <a:gd name="T34" fmla="*/ 383 w 383"/>
              <a:gd name="T35" fmla="*/ 241 h 535"/>
              <a:gd name="T36" fmla="*/ 289 w 383"/>
              <a:gd name="T37" fmla="*/ 220 h 535"/>
              <a:gd name="T38" fmla="*/ 263 w 383"/>
              <a:gd name="T39" fmla="*/ 113 h 535"/>
              <a:gd name="T40" fmla="*/ 191 w 383"/>
              <a:gd name="T41" fmla="*/ 76 h 535"/>
              <a:gd name="T42" fmla="*/ 119 w 383"/>
              <a:gd name="T43" fmla="*/ 112 h 535"/>
              <a:gd name="T44" fmla="*/ 94 w 383"/>
              <a:gd name="T45" fmla="*/ 219 h 535"/>
              <a:gd name="T46" fmla="*/ 94 w 383"/>
              <a:gd name="T47" fmla="*/ 241 h 535"/>
              <a:gd name="T48" fmla="*/ 119 w 383"/>
              <a:gd name="T49" fmla="*/ 347 h 535"/>
              <a:gd name="T50" fmla="*/ 192 w 383"/>
              <a:gd name="T51" fmla="*/ 385 h 535"/>
              <a:gd name="T52" fmla="*/ 263 w 383"/>
              <a:gd name="T53" fmla="*/ 349 h 535"/>
              <a:gd name="T54" fmla="*/ 289 w 383"/>
              <a:gd name="T55" fmla="*/ 242 h 535"/>
              <a:gd name="T56" fmla="*/ 289 w 383"/>
              <a:gd name="T57" fmla="*/ 220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83" h="535">
                <a:moveTo>
                  <a:pt x="383" y="241"/>
                </a:moveTo>
                <a:cubicBezTo>
                  <a:pt x="383" y="282"/>
                  <a:pt x="376" y="319"/>
                  <a:pt x="362" y="350"/>
                </a:cubicBezTo>
                <a:cubicBezTo>
                  <a:pt x="349" y="381"/>
                  <a:pt x="330" y="406"/>
                  <a:pt x="306" y="424"/>
                </a:cubicBezTo>
                <a:cubicBezTo>
                  <a:pt x="380" y="483"/>
                  <a:pt x="380" y="483"/>
                  <a:pt x="380" y="483"/>
                </a:cubicBezTo>
                <a:cubicBezTo>
                  <a:pt x="321" y="535"/>
                  <a:pt x="321" y="535"/>
                  <a:pt x="321" y="535"/>
                </a:cubicBezTo>
                <a:cubicBezTo>
                  <a:pt x="226" y="458"/>
                  <a:pt x="226" y="458"/>
                  <a:pt x="226" y="458"/>
                </a:cubicBezTo>
                <a:cubicBezTo>
                  <a:pt x="215" y="460"/>
                  <a:pt x="204" y="461"/>
                  <a:pt x="192" y="461"/>
                </a:cubicBezTo>
                <a:cubicBezTo>
                  <a:pt x="155" y="461"/>
                  <a:pt x="121" y="452"/>
                  <a:pt x="92" y="434"/>
                </a:cubicBezTo>
                <a:cubicBezTo>
                  <a:pt x="63" y="416"/>
                  <a:pt x="40" y="391"/>
                  <a:pt x="24" y="358"/>
                </a:cubicBezTo>
                <a:cubicBezTo>
                  <a:pt x="8" y="324"/>
                  <a:pt x="0" y="286"/>
                  <a:pt x="0" y="243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177"/>
                  <a:pt x="8" y="138"/>
                  <a:pt x="24" y="104"/>
                </a:cubicBezTo>
                <a:cubicBezTo>
                  <a:pt x="40" y="70"/>
                  <a:pt x="62" y="45"/>
                  <a:pt x="91" y="27"/>
                </a:cubicBezTo>
                <a:cubicBezTo>
                  <a:pt x="121" y="9"/>
                  <a:pt x="154" y="0"/>
                  <a:pt x="191" y="0"/>
                </a:cubicBezTo>
                <a:cubicBezTo>
                  <a:pt x="229" y="0"/>
                  <a:pt x="262" y="9"/>
                  <a:pt x="291" y="27"/>
                </a:cubicBezTo>
                <a:cubicBezTo>
                  <a:pt x="320" y="45"/>
                  <a:pt x="343" y="70"/>
                  <a:pt x="359" y="104"/>
                </a:cubicBezTo>
                <a:cubicBezTo>
                  <a:pt x="375" y="138"/>
                  <a:pt x="383" y="176"/>
                  <a:pt x="383" y="220"/>
                </a:cubicBezTo>
                <a:lnTo>
                  <a:pt x="383" y="241"/>
                </a:lnTo>
                <a:close/>
                <a:moveTo>
                  <a:pt x="289" y="220"/>
                </a:moveTo>
                <a:cubicBezTo>
                  <a:pt x="289" y="173"/>
                  <a:pt x="280" y="137"/>
                  <a:pt x="263" y="113"/>
                </a:cubicBezTo>
                <a:cubicBezTo>
                  <a:pt x="247" y="88"/>
                  <a:pt x="223" y="76"/>
                  <a:pt x="191" y="76"/>
                </a:cubicBezTo>
                <a:cubicBezTo>
                  <a:pt x="160" y="76"/>
                  <a:pt x="136" y="88"/>
                  <a:pt x="119" y="112"/>
                </a:cubicBezTo>
                <a:cubicBezTo>
                  <a:pt x="102" y="136"/>
                  <a:pt x="94" y="172"/>
                  <a:pt x="94" y="219"/>
                </a:cubicBezTo>
                <a:cubicBezTo>
                  <a:pt x="94" y="241"/>
                  <a:pt x="94" y="241"/>
                  <a:pt x="94" y="241"/>
                </a:cubicBezTo>
                <a:cubicBezTo>
                  <a:pt x="94" y="286"/>
                  <a:pt x="102" y="322"/>
                  <a:pt x="119" y="347"/>
                </a:cubicBezTo>
                <a:cubicBezTo>
                  <a:pt x="136" y="373"/>
                  <a:pt x="160" y="385"/>
                  <a:pt x="192" y="385"/>
                </a:cubicBezTo>
                <a:cubicBezTo>
                  <a:pt x="223" y="385"/>
                  <a:pt x="247" y="373"/>
                  <a:pt x="263" y="349"/>
                </a:cubicBezTo>
                <a:cubicBezTo>
                  <a:pt x="280" y="324"/>
                  <a:pt x="289" y="289"/>
                  <a:pt x="289" y="242"/>
                </a:cubicBezTo>
                <a:lnTo>
                  <a:pt x="289" y="2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789CEAE0-31A3-4179-9C78-8C69B2E5A9F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30360" y="1927548"/>
            <a:ext cx="908287" cy="968375"/>
          </a:xfrm>
          <a:custGeom>
            <a:avLst/>
            <a:gdLst>
              <a:gd name="T0" fmla="*/ 395 w 572"/>
              <a:gd name="T1" fmla="*/ 483 h 610"/>
              <a:gd name="T2" fmla="*/ 175 w 572"/>
              <a:gd name="T3" fmla="*/ 483 h 610"/>
              <a:gd name="T4" fmla="*/ 133 w 572"/>
              <a:gd name="T5" fmla="*/ 610 h 610"/>
              <a:gd name="T6" fmla="*/ 0 w 572"/>
              <a:gd name="T7" fmla="*/ 610 h 610"/>
              <a:gd name="T8" fmla="*/ 227 w 572"/>
              <a:gd name="T9" fmla="*/ 0 h 610"/>
              <a:gd name="T10" fmla="*/ 344 w 572"/>
              <a:gd name="T11" fmla="*/ 0 h 610"/>
              <a:gd name="T12" fmla="*/ 572 w 572"/>
              <a:gd name="T13" fmla="*/ 610 h 610"/>
              <a:gd name="T14" fmla="*/ 437 w 572"/>
              <a:gd name="T15" fmla="*/ 610 h 610"/>
              <a:gd name="T16" fmla="*/ 395 w 572"/>
              <a:gd name="T17" fmla="*/ 483 h 610"/>
              <a:gd name="T18" fmla="*/ 209 w 572"/>
              <a:gd name="T19" fmla="*/ 382 h 610"/>
              <a:gd name="T20" fmla="*/ 361 w 572"/>
              <a:gd name="T21" fmla="*/ 382 h 610"/>
              <a:gd name="T22" fmla="*/ 285 w 572"/>
              <a:gd name="T23" fmla="*/ 153 h 610"/>
              <a:gd name="T24" fmla="*/ 209 w 572"/>
              <a:gd name="T25" fmla="*/ 382 h 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72" h="610">
                <a:moveTo>
                  <a:pt x="395" y="483"/>
                </a:moveTo>
                <a:lnTo>
                  <a:pt x="175" y="483"/>
                </a:lnTo>
                <a:lnTo>
                  <a:pt x="133" y="610"/>
                </a:lnTo>
                <a:lnTo>
                  <a:pt x="0" y="610"/>
                </a:lnTo>
                <a:lnTo>
                  <a:pt x="227" y="0"/>
                </a:lnTo>
                <a:lnTo>
                  <a:pt x="344" y="0"/>
                </a:lnTo>
                <a:lnTo>
                  <a:pt x="572" y="610"/>
                </a:lnTo>
                <a:lnTo>
                  <a:pt x="437" y="610"/>
                </a:lnTo>
                <a:lnTo>
                  <a:pt x="395" y="483"/>
                </a:lnTo>
                <a:close/>
                <a:moveTo>
                  <a:pt x="209" y="382"/>
                </a:moveTo>
                <a:lnTo>
                  <a:pt x="361" y="382"/>
                </a:lnTo>
                <a:lnTo>
                  <a:pt x="285" y="153"/>
                </a:lnTo>
                <a:lnTo>
                  <a:pt x="209" y="38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180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2CF986-C8A9-45C4-A11F-BEB2DA196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699" y="3497437"/>
            <a:ext cx="5022570" cy="15873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16F89729-72ED-467B-83DE-CBF0166A22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36714" y="3497437"/>
            <a:ext cx="5022570" cy="158732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FontTx/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97514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_and_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60DD81-CE53-4988-AA8C-DCFE75779A28}"/>
              </a:ext>
            </a:extLst>
          </p:cNvPr>
          <p:cNvSpPr/>
          <p:nvPr userDrawn="1"/>
        </p:nvSpPr>
        <p:spPr>
          <a:xfrm>
            <a:off x="1" y="6237312"/>
            <a:ext cx="12192000" cy="62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B50C96E-20AF-4CD4-8A5C-F241839A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5B24E8-709E-4BB1-8463-62BE6D60A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123" y="6356352"/>
            <a:ext cx="3860800" cy="365125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DA2F5C-1E73-4D73-9865-156115AF49BF}"/>
              </a:ext>
            </a:extLst>
          </p:cNvPr>
          <p:cNvSpPr/>
          <p:nvPr userDrawn="1"/>
        </p:nvSpPr>
        <p:spPr>
          <a:xfrm>
            <a:off x="1" y="836712"/>
            <a:ext cx="12192000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ADCFE-632B-4116-AD33-6F8DDF0C7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759" y="837207"/>
            <a:ext cx="10957982" cy="1079500"/>
          </a:xfrm>
        </p:spPr>
        <p:txBody>
          <a:bodyPr lIns="0" rIns="0" anchor="ctr">
            <a:normAutofit/>
          </a:bodyPr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297EF9-1609-4424-A91A-99F6ED7967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759" y="2259154"/>
            <a:ext cx="10958192" cy="1169846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84CA4BDC-CCEE-4B78-AC4A-6633E92C98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757" y="3833286"/>
            <a:ext cx="10972643" cy="1791792"/>
          </a:xfrm>
        </p:spPr>
        <p:txBody>
          <a:bodyPr lIns="0" rIns="0">
            <a:normAutofit/>
          </a:bodyPr>
          <a:lstStyle>
            <a:lvl1pPr marL="0" indent="0">
              <a:lnSpc>
                <a:spcPct val="130000"/>
              </a:lnSpc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/>
            </a:lvl3pPr>
            <a:lvl4pPr marL="1828480" indent="0">
              <a:buFontTx/>
              <a:buNone/>
              <a:defRPr/>
            </a:lvl4pPr>
            <a:lvl5pPr marL="2437973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15695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4809-75BC-44D9-9698-6445034AC7C7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5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2531-E657-44B2-865A-60F78774BAC5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98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CFC5-742F-495B-8C94-73F0BAA00C5B}" type="datetime1">
              <a:rPr lang="pl-PL" smtClean="0"/>
              <a:t>18.09.2019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2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4A722-D495-4DB1-928C-2F63BA144F61}" type="datetime1">
              <a:rPr lang="pl-PL" smtClean="0"/>
              <a:t>18.09.2019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78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F0A6-4488-46E2-95EE-DA2B0E9D1FC1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62FE3-2F62-4D01-8CB7-C9925033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8D8B97-E5AF-49A8-995D-54862DB2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06FB9-CD6E-4F9E-83D4-0258941E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5619-F1ED-4B96-8B1F-9996A2609FA7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AA50FC-FC6C-4E57-A9A3-4150DA0C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61738E-05B4-45AD-BE44-1BD31D6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3076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3D6D7-C968-4B86-A46E-DA1A51710772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616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F18397-D16A-4529-AEDA-D05AC378F9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endParaRPr lang="en-IN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F8D-7F0E-4496-8FFB-61E5BB50F377}" type="datetime1">
              <a:rPr lang="pl-PL" smtClean="0"/>
              <a:t>18.09.2019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28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7E21-8F76-4B2E-A857-5583C8BA740A}" type="datetime1">
              <a:rPr lang="pl-PL" smtClean="0"/>
              <a:t>18.09.2019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142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B2D9-D6E0-4AB2-8939-312D127C7B9E}" type="datetime1">
              <a:rPr lang="pl-PL" smtClean="0"/>
              <a:t>18.09.2019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141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EB37-F799-4E99-90B0-02D330123777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6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BCDD-CBE3-4245-9B72-C3CDC4E9B4AE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2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DA46A-6DAE-4162-9188-54B74FEE59F4}" type="datetime1">
              <a:rPr lang="pl-PL" smtClean="0"/>
              <a:t>18.09.2019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0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498129-04ED-4DE2-BE67-DC1E90FCE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AF4E0C-A18C-4CEC-B483-00E1A0EE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0CDBB6D-FDE0-42F9-85B1-D8D2992A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59F2A-9C45-4A0E-BC41-F3A5844A164B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98B4E13-F29B-4F30-BD76-595C8978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A76B72-25FA-45B5-8503-F4AB6993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4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727FCF-784B-4D61-BE2B-9FE89059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F3706C-C2F2-4861-8249-8B8EEA681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C72665D-5948-4F1A-BD11-E8184759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991C-2945-46F8-94F7-49EF072EFFD6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E139C7-7CBB-45E6-80A0-62D16F1E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576D84-EEAE-45F4-B532-31688998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0830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A962FE3-2F62-4D01-8CB7-C9925033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8D8B97-E5AF-49A8-995D-54862DB2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06FB9-CD6E-4F9E-83D4-0258941E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4098-0BCE-4C62-947E-80989A25D2E8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AA50FC-FC6C-4E57-A9A3-4150DA0C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61738E-05B4-45AD-BE44-1BD31D63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142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F773D-6FBF-4771-BE48-7AFB223C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1BADF-2109-4117-AB68-C7DB6C615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BCF863-96CF-495D-810A-FFDD6272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7B21CA-4709-4183-A9FF-5AB37FA3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2F5A-44CB-4D36-9504-89259850225B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8E06B-4C4B-44AB-85DD-4DCC0554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99ACCC-2349-4596-9F3F-95A115CA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09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5F773D-6FBF-4771-BE48-7AFB223C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1BADF-2109-4117-AB68-C7DB6C615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3BCF863-96CF-495D-810A-FFDD6272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7B21CA-4709-4183-A9FF-5AB37FA3F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BB1F-169B-46B6-9F19-4949F9BC9C63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8E06B-4C4B-44AB-85DD-4DCC05545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99ACCC-2349-4596-9F3F-95A115CA7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7711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64403-7B1D-4134-A7F1-BC5FC8F0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0DF710-AD2F-4D70-A133-64D654F4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6BF35E-512E-4775-BEC3-BF11B73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E46A99-CADB-4B55-8158-3A8CB42C9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6D44E9-852B-4471-BA49-9EEE96F87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22E4C76-927B-47F2-9A6E-BB6531E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5DC07-080D-44B8-B903-8767656F9612}" type="datetime1">
              <a:rPr lang="pl-PL" smtClean="0"/>
              <a:t>18.09.2019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7F08E5-FD64-4091-9DE0-3C93B729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484A260-8F5B-493C-B3CA-14BFFB8E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119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4A7C1-C6E3-485A-AF6E-20B750DB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4CE484-121F-48C6-A45B-2D39944A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19B6-78E7-439F-A118-547149EC3E36}" type="datetime1">
              <a:rPr lang="pl-PL" smtClean="0"/>
              <a:t>18.09.2019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E845D6D-126A-4134-96D7-E2D067C8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7AE4DE-D13F-47A3-8B57-3B935AC8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1487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5545EF-BFA7-4B74-A5AB-E42A529A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53AA-7DA4-4E10-A48A-9CB0EC3E8FA8}" type="datetime1">
              <a:rPr lang="pl-PL" smtClean="0"/>
              <a:t>18.09.2019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619C1F-1A04-43BC-B952-E5DA3CB6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F87187-CAC6-4CB8-A369-79FABA9E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10825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7DF82-5C3D-4048-8F8B-7DEC577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226BE-343B-471D-AD76-7E4765EA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39DAB1-54B2-4D28-8152-EA9A8B952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977A7E-C497-4E03-A178-7A569062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E170-EA5D-4435-96F1-BA741EC4BEA0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F99455-F5E8-424E-A0EC-4FAE6F89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A596A2-F969-4196-8FAF-0045DF34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16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6750E-0D0F-418F-B331-1DBB5A49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61BDF6-B84D-4EB2-9BB8-7309687E9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C70950-CA82-40B6-98FC-F4ABC8853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E94D42-C94F-42C3-9739-7915E895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DBF90-5C54-44FF-BECD-3F79BCF96B5B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2FD73B-75B9-4330-B32B-3C0F6D4F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1183E-CEA3-4D68-A7E2-C27EED2C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4637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563617-B178-49B0-9468-4A026AA9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F2ACF22-4F7F-46B2-BD36-7947E4B883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AE246D8-7D0B-461A-A923-BA817475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3D45-9285-45F3-8996-B5954C6AA842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A31CAB-949A-4A01-86E1-B02734D2D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57A697-CE15-4DD4-8120-E037AC19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42073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498E8E4-9BAA-41D8-927C-0A98CF103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AD723AE-963D-41E7-A979-920313159D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9BA3A9-3A72-4E9C-9F97-01DCEDF98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23762-5EEF-45B1-95AE-08CB14F33E17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F593DBC-D1CF-4436-9539-7C5754571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12660A-AF0B-4CB1-BD84-0B746A8C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185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264403-7B1D-4134-A7F1-BC5FC8F0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00DF710-AD2F-4D70-A133-64D654F40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6BF35E-512E-4775-BEC3-BF11B732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1E46A99-CADB-4B55-8158-3A8CB42C9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6D44E9-852B-4471-BA49-9EEE96F87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22E4C76-927B-47F2-9A6E-BB6531EF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1E549-E90D-497C-BEA0-7121B1AF9EDA}" type="datetime1">
              <a:rPr lang="pl-PL" smtClean="0"/>
              <a:t>18.09.2019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E7F08E5-FD64-4091-9DE0-3C93B7290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484A260-8F5B-493C-B3CA-14BFFB8E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64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24A7C1-C6E3-485A-AF6E-20B750DB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04CE484-121F-48C6-A45B-2D39944A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3EE59-8ABA-44BE-9A2B-9A963AB3BDD5}" type="datetime1">
              <a:rPr lang="pl-PL" smtClean="0"/>
              <a:t>18.09.2019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E845D6D-126A-4134-96D7-E2D067C8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47AE4DE-D13F-47A3-8B57-3B935AC8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9448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95545EF-BFA7-4B74-A5AB-E42A529A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B18-5411-4D9B-9961-65CECF8ED576}" type="datetime1">
              <a:rPr lang="pl-PL" smtClean="0"/>
              <a:t>18.09.2019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D619C1F-1A04-43BC-B952-E5DA3CB6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2F87187-CAC6-4CB8-A369-79FABA9E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42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E7DF82-5C3D-4048-8F8B-7DEC577E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F226BE-343B-471D-AD76-7E4765EA7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39DAB1-54B2-4D28-8152-EA9A8B952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5977A7E-C497-4E03-A178-7A569062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05094-FF59-4446-89C1-469C3AC53279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5F99455-F5E8-424E-A0EC-4FAE6F895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6A596A2-F969-4196-8FAF-0045DF34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360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96750E-0D0F-418F-B331-1DBB5A49A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161BDF6-B84D-4EB2-9BB8-7309687E9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AC70950-CA82-40B6-98FC-F4ABC8853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E94D42-C94F-42C3-9739-7915E895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7B606-6B4D-4F3F-8731-257CA37CCB86}" type="datetime1">
              <a:rPr lang="pl-PL" smtClean="0"/>
              <a:t>18.09.2019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02FD73B-75B9-4330-B32B-3C0F6D4F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01183E-CEA3-4D68-A7E2-C27EED2C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376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7183E9F-CDCB-424C-8DC7-6B23B566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A7C9C-9247-4D8A-A29C-71044C26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E223A9-5F40-489D-925E-8E342A614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A5991-18F3-4F27-AFCE-5986847678F5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E94F0F-BD14-413D-AD15-1403C3D69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2E587-568E-4391-853A-EFDFDFCE5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815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D1B6-A7B1-48DC-A59A-3FB2609A9AAC}" type="datetime1">
              <a:rPr lang="pl-PL" smtClean="0"/>
              <a:t>18.09.2019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</p:sldLayoutIdLst>
  <p:hf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7183E9F-CDCB-424C-8DC7-6B23B5666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4A7C9C-9247-4D8A-A29C-71044C26C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7E223A9-5F40-489D-925E-8E342A614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AFD62-ABB8-41D2-B11A-B22FB7ADDB89}" type="datetime1">
              <a:rPr lang="pl-PL" smtClean="0"/>
              <a:t>18.09.2019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2E94F0F-BD14-413D-AD15-1403C3D690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C2E587-568E-4391-853A-EFDFDFCE5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5C194-3C8A-4ECA-8980-E53CF25F454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3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38509C-8C86-4E5C-911D-6619252DE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643" y="3429000"/>
            <a:ext cx="4375355" cy="2133599"/>
          </a:xfrm>
        </p:spPr>
        <p:txBody>
          <a:bodyPr>
            <a:normAutofit/>
          </a:bodyPr>
          <a:lstStyle/>
          <a:p>
            <a:pPr algn="just"/>
            <a:r>
              <a:rPr lang="pl-PL" b="1" dirty="0">
                <a:solidFill>
                  <a:schemeClr val="bg1"/>
                </a:solidFill>
              </a:rPr>
              <a:t>Budujemy zaufanie</a:t>
            </a:r>
          </a:p>
        </p:txBody>
      </p:sp>
    </p:spTree>
    <p:extLst>
      <p:ext uri="{BB962C8B-B14F-4D97-AF65-F5344CB8AC3E}">
        <p14:creationId xmlns:p14="http://schemas.microsoft.com/office/powerpoint/2010/main" val="23745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6" y="119266"/>
            <a:ext cx="967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– Leasing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04542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3694989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6386614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404542" y="2660976"/>
            <a:ext cx="2938130" cy="23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możliwość zewnętrznego potwierdzenia (wystarczającej lub nie) wiarygodności kredytowej klientów – przekładającą się na wysokość tworzonych rezerw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zdolność do zarządzania limitami transakcyjnymi i sektorowymi,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3694989" y="2660976"/>
            <a:ext cx="2719979" cy="169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zmian w wysokości rezerw na kluczowych podmiotach,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trendów w odniesieniu do limitów,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zabezpieczeń korporacyjnych. 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6281741" y="2650318"/>
            <a:ext cx="2719979" cy="169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dozwolony outsourcing oceny ryzyka – niższe koszty po stronie PAR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limitów koncentracji.</a:t>
            </a:r>
          </a:p>
        </p:txBody>
      </p:sp>
    </p:spTree>
    <p:extLst>
      <p:ext uri="{BB962C8B-B14F-4D97-AF65-F5344CB8AC3E}">
        <p14:creationId xmlns:p14="http://schemas.microsoft.com/office/powerpoint/2010/main" val="846665233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6" y="119266"/>
            <a:ext cx="967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– TFI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04542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3476546" y="1948905"/>
            <a:ext cx="20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6480727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9172352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404542" y="2660976"/>
            <a:ext cx="2938130" cy="261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</a:t>
            </a:r>
            <a:r>
              <a:rPr lang="pl-PL" sz="1400" dirty="0" err="1">
                <a:solidFill>
                  <a:srgbClr val="002060"/>
                </a:solidFill>
              </a:rPr>
              <a:t>benchmarkowa</a:t>
            </a:r>
            <a:r>
              <a:rPr lang="pl-PL" sz="1400" dirty="0">
                <a:solidFill>
                  <a:srgbClr val="002060"/>
                </a:solidFill>
              </a:rPr>
              <a:t> portfela lub jego składników do rynku,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cena </a:t>
            </a:r>
            <a:r>
              <a:rPr lang="pl-PL" sz="1400" dirty="0" err="1">
                <a:solidFill>
                  <a:srgbClr val="002060"/>
                </a:solidFill>
              </a:rPr>
              <a:t>benchmarkowa</a:t>
            </a:r>
            <a:r>
              <a:rPr lang="pl-PL" sz="1400" dirty="0">
                <a:solidFill>
                  <a:srgbClr val="002060"/>
                </a:solidFill>
              </a:rPr>
              <a:t> ratingu zewnętrznego do ratingu uzyskiwanego z własnego modelu (zasadność nadawanych przez bank ocen),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ryzyka podmiotu/ transakcji i inwestycji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wyznaczenie limitów transakcyjnych i koncentracji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3342672" y="2660976"/>
            <a:ext cx="3109702" cy="330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ratingowa posiadanego papieru wartościowego (Emitent przedsiębiorstwo) – ryzyko płynności aktywa,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ratingowa posiadanego papieru wartościowego (Emitent przedsiębiorstwo) – celem wyceny dla portfela handlowego,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ratingowa posiadanego papieru wartościowego (Emitent przedsiębiorstwo) – celem wyceny dla portfela inwestycyjnego,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zdolność do zarządzania limitami na tych aktywach.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6480727" y="2660976"/>
            <a:ext cx="2719979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trendów w odniesieniu do limitów,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ryzyka w sytuacji podejmowania decyzji o inwestycji w instrument finansowy (akcja, obligacja).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9067479" y="2650318"/>
            <a:ext cx="2719979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dozwolony outsourcing oceny ryzyka – niższe koszty po stronie PAR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limitów koncentracji.</a:t>
            </a:r>
          </a:p>
        </p:txBody>
      </p:sp>
    </p:spTree>
    <p:extLst>
      <p:ext uri="{BB962C8B-B14F-4D97-AF65-F5344CB8AC3E}">
        <p14:creationId xmlns:p14="http://schemas.microsoft.com/office/powerpoint/2010/main" val="70553651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6" y="119266"/>
            <a:ext cx="967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– </a:t>
            </a:r>
            <a:r>
              <a:rPr kumimoji="0" lang="pl-PL" sz="3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BM i Faktoring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776691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3848695" y="1948905"/>
            <a:ext cx="20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6852876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9544501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776691" y="2660976"/>
            <a:ext cx="2938130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Promocja (marketing składników oferty własnej, jako niezależna ocena instrumentu)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3714821" y="2660976"/>
            <a:ext cx="3109702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Promocja (marketing składników oferty własnej, jako niezależna ocena instrumentu)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6824522" y="3909392"/>
            <a:ext cx="2719979" cy="169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zmian w wysokości rezerw na kluczowych podmiotach,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trendów w odniesieniu do limitów,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zabezpieczeń korporacyjnych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9544501" y="3909392"/>
            <a:ext cx="2719979" cy="1926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dozwolony outsourcing oceny ryzyka – niższe koszty po stronie PAR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płynności i wypłacalności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limitów koncentracji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9EBAA243-FB65-428D-B363-2DABDF8CA01F}"/>
              </a:ext>
            </a:extLst>
          </p:cNvPr>
          <p:cNvSpPr/>
          <p:nvPr/>
        </p:nvSpPr>
        <p:spPr>
          <a:xfrm>
            <a:off x="776691" y="3909392"/>
            <a:ext cx="2719979" cy="28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możliwość zewnętrznego potwierdzenia (wystarczającej lub nie) wiarygodności kredytowej klientów – przekładającą się na wysokość tworzonych rezerw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Zdolność do zarządzania limitami transakcyjnymi i sektorowymi,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limity koncentracji</a:t>
            </a:r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264F3A01-18FC-480A-BA34-7822FFF4CAC8}"/>
              </a:ext>
            </a:extLst>
          </p:cNvPr>
          <p:cNvCxnSpPr/>
          <p:nvPr/>
        </p:nvCxnSpPr>
        <p:spPr>
          <a:xfrm flipV="1">
            <a:off x="616688" y="3693426"/>
            <a:ext cx="11355572" cy="3850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442E357E-E9B7-4FCC-A8D1-217BC62F9C59}"/>
              </a:ext>
            </a:extLst>
          </p:cNvPr>
          <p:cNvSpPr txBox="1"/>
          <p:nvPr/>
        </p:nvSpPr>
        <p:spPr>
          <a:xfrm rot="16200000">
            <a:off x="-800646" y="5093757"/>
            <a:ext cx="2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/>
              </a:rPr>
              <a:t>Faktoring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5061687-365E-4DD2-A7D4-87E7BAC3E4E1}"/>
              </a:ext>
            </a:extLst>
          </p:cNvPr>
          <p:cNvSpPr txBox="1"/>
          <p:nvPr/>
        </p:nvSpPr>
        <p:spPr>
          <a:xfrm rot="16200000">
            <a:off x="-853750" y="2581482"/>
            <a:ext cx="229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dirty="0">
                <a:solidFill>
                  <a:srgbClr val="002060"/>
                </a:solidFill>
                <a:latin typeface="Calibri" panose="020F0502020204030204"/>
              </a:rPr>
              <a:t>BM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C54D0995-9543-4706-BF5E-3A613485C349}"/>
              </a:ext>
            </a:extLst>
          </p:cNvPr>
          <p:cNvCxnSpPr>
            <a:cxnSpLocks/>
          </p:cNvCxnSpPr>
          <p:nvPr/>
        </p:nvCxnSpPr>
        <p:spPr>
          <a:xfrm>
            <a:off x="616688" y="2793961"/>
            <a:ext cx="0" cy="196329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105035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6" y="119266"/>
            <a:ext cx="967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- Przedsiębiorstwo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04542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3476546" y="1948905"/>
            <a:ext cx="20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6480727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9172352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404542" y="2660976"/>
            <a:ext cx="2938130" cy="28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poprawa wiarygodności kredytowej i płatniczej,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promocja marki,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negocjacje warunków cenowych finansowania i zabezpieczeń z instytucjami finansowymi dla Spółki i dla Spółek z Grupy,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wyrównywanie szans informacyjnych MSP poprzez umieszczenie ich ratingów na ogólnodostępnych serwisach informatycznych.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3342672" y="2660976"/>
            <a:ext cx="3109702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potencjalne niższe koszty finansowania dla podmiotów o lepszej ocenie ratingowej,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potencjalne bardziej atrakcyjne warunki obecności na Rynku </a:t>
            </a:r>
            <a:r>
              <a:rPr lang="pl-PL" sz="1400" dirty="0" err="1">
                <a:solidFill>
                  <a:srgbClr val="002060"/>
                </a:solidFill>
              </a:rPr>
              <a:t>Prime</a:t>
            </a:r>
            <a:r>
              <a:rPr lang="pl-PL" sz="1400" dirty="0">
                <a:solidFill>
                  <a:srgbClr val="002060"/>
                </a:solidFill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elastyczność finansowania długiem vs. Banki i zabezpieczenia,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oczekiwania Inwestorów co do posiadania Ratingu,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upublicznienie nazwy Emitenta i wiarygodności (np. przed IPO),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uwiarygodnienie projekcji finansowych dla SPV.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6480727" y="2660976"/>
            <a:ext cx="2719979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uświadomienie sytuacji finansowej Spółki,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przybliżona ocena potencjalnego Ratingu.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9067479" y="2650318"/>
            <a:ext cx="2719979" cy="23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ryzyka kredytowego: dostawców, odbiorców, generalnych wykonawców, podwykonawców, pośredników, operatorów,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ustalanie i weryfikacja limitów handlowych,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lepsza jakość i szybkość wyceny ryzyka kredytowego kontrahenta.</a:t>
            </a:r>
          </a:p>
        </p:txBody>
      </p:sp>
    </p:spTree>
    <p:extLst>
      <p:ext uri="{BB962C8B-B14F-4D97-AF65-F5344CB8AC3E}">
        <p14:creationId xmlns:p14="http://schemas.microsoft.com/office/powerpoint/2010/main" val="147505745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FEB6BF8-78DB-44F8-978F-A4251B569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70" b="5224"/>
          <a:stretch/>
        </p:blipFill>
        <p:spPr>
          <a:xfrm>
            <a:off x="20" y="-341644"/>
            <a:ext cx="12191980" cy="719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7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B10A942-590A-4100-BF3E-1105FC8F9BEF}"/>
              </a:ext>
            </a:extLst>
          </p:cNvPr>
          <p:cNvSpPr txBox="1"/>
          <p:nvPr/>
        </p:nvSpPr>
        <p:spPr>
          <a:xfrm>
            <a:off x="534031" y="2412155"/>
            <a:ext cx="6333447" cy="184665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lvl="0" algn="just">
              <a:defRPr/>
            </a:pPr>
            <a:r>
              <a:rPr lang="pl-PL" b="1" dirty="0">
                <a:solidFill>
                  <a:schemeClr val="accent6">
                    <a:lumMod val="50000"/>
                  </a:schemeClr>
                </a:solidFill>
              </a:rPr>
              <a:t>Polska Agencja Ratingowa S.A. (PAR) </a:t>
            </a:r>
            <a:r>
              <a:rPr lang="pl-PL" sz="1600" dirty="0">
                <a:solidFill>
                  <a:prstClr val="white">
                    <a:lumMod val="50000"/>
                  </a:prstClr>
                </a:solidFill>
              </a:rPr>
              <a:t>jest niezależną agencją ratingową, wyspecjalizowaną w ocenie ryzyka kredytowego przedsiębiorstw.</a:t>
            </a:r>
          </a:p>
          <a:p>
            <a:pPr lvl="0" algn="just">
              <a:defRPr/>
            </a:pPr>
            <a:endParaRPr lang="pl-PL" sz="1600" dirty="0">
              <a:solidFill>
                <a:prstClr val="white">
                  <a:lumMod val="50000"/>
                </a:prstClr>
              </a:solidFill>
            </a:endParaRPr>
          </a:p>
          <a:p>
            <a:pPr lvl="0" algn="just">
              <a:defRPr/>
            </a:pPr>
            <a:r>
              <a:rPr lang="pl-PL" sz="1600" dirty="0">
                <a:solidFill>
                  <a:prstClr val="white">
                    <a:lumMod val="50000"/>
                  </a:prstClr>
                </a:solidFill>
              </a:rPr>
              <a:t>Przy zachowaniu najwyższych standardów analiz, PAR umożliwia otrzymanie ratingu kredytowego przez podmioty, dla których ceny usług międzynarodowych agencji ratingowych stanowią poważną barierę finansową.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7BAD18-A374-4741-BF68-A322B72D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E69268-9C8B-4EBF-A9EE-DC5DC2D48D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5D8A343-8C03-4E31-B0AA-3CF47ACDC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855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3BE2A4A-3683-4D6D-A60A-5FDE4DAEE9E8}"/>
              </a:ext>
            </a:extLst>
          </p:cNvPr>
          <p:cNvSpPr txBox="1"/>
          <p:nvPr/>
        </p:nvSpPr>
        <p:spPr>
          <a:xfrm>
            <a:off x="803068" y="148477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Kim jesteśmy?</a:t>
            </a:r>
          </a:p>
        </p:txBody>
      </p:sp>
      <p:pic>
        <p:nvPicPr>
          <p:cNvPr id="9" name="Picture Placeholder 21">
            <a:extLst>
              <a:ext uri="{FF2B5EF4-FFF2-40B4-BE49-F238E27FC236}">
                <a16:creationId xmlns:a16="http://schemas.microsoft.com/office/drawing/2014/main" id="{8DECC545-D9F5-4A04-A06E-161B6857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279055" y="1945055"/>
            <a:ext cx="4927694" cy="4898196"/>
          </a:xfrm>
          <a:ln>
            <a:noFill/>
          </a:ln>
          <a:effectLst>
            <a:outerShdw blurRad="495300" dist="292100" dir="2700000" algn="tl" rotWithShape="0">
              <a:prstClr val="black">
                <a:alpha val="26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0B65D45-20E3-4148-A4B9-5D9F598797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2" y="5257800"/>
            <a:ext cx="2847975" cy="16002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169ECAE-50A4-4634-BD2A-1E5C99A88D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6754" y="5306512"/>
            <a:ext cx="2952750" cy="155257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0CE4BFD-681A-4AA1-B4E2-E4BCEA15B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2527" y="5057775"/>
            <a:ext cx="2543175" cy="180022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8059868-CE41-440F-89CB-E381399C5CBB}"/>
              </a:ext>
            </a:extLst>
          </p:cNvPr>
          <p:cNvSpPr txBox="1"/>
          <p:nvPr/>
        </p:nvSpPr>
        <p:spPr>
          <a:xfrm>
            <a:off x="403616" y="4943602"/>
            <a:ext cx="44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prstClr val="white">
                    <a:lumMod val="50000"/>
                  </a:prstClr>
                </a:solidFill>
              </a:rPr>
              <a:t>Jesteśmy częścią Grupy Kapitałowej:</a:t>
            </a:r>
          </a:p>
        </p:txBody>
      </p:sp>
    </p:spTree>
    <p:extLst>
      <p:ext uri="{BB962C8B-B14F-4D97-AF65-F5344CB8AC3E}">
        <p14:creationId xmlns:p14="http://schemas.microsoft.com/office/powerpoint/2010/main" val="3384309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4A57F3-225D-462A-B290-3343A87DED5F}"/>
              </a:ext>
            </a:extLst>
          </p:cNvPr>
          <p:cNvSpPr txBox="1"/>
          <p:nvPr/>
        </p:nvSpPr>
        <p:spPr>
          <a:xfrm>
            <a:off x="4663771" y="2011515"/>
            <a:ext cx="6918630" cy="69448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800" b="1" i="0" u="none" strike="noStrike" kern="1200" cap="none" spc="0" normalizeH="0" baseline="0" noProof="0" dirty="0">
                <a:ln>
                  <a:noFill/>
                </a:ln>
                <a:solidFill>
                  <a:srgbClr val="5982DB">
                    <a:lumMod val="50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ratingowy</a:t>
            </a:r>
            <a:endParaRPr kumimoji="0" lang="en-IN" sz="4800" b="1" i="0" u="none" strike="noStrike" kern="1200" cap="none" spc="0" normalizeH="0" baseline="0" noProof="0" dirty="0">
              <a:ln>
                <a:noFill/>
              </a:ln>
              <a:solidFill>
                <a:srgbClr val="5982DB">
                  <a:lumMod val="50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10A942-590A-4100-BF3E-1105FC8F9BEF}"/>
              </a:ext>
            </a:extLst>
          </p:cNvPr>
          <p:cNvSpPr txBox="1"/>
          <p:nvPr/>
        </p:nvSpPr>
        <p:spPr>
          <a:xfrm>
            <a:off x="4819701" y="3173423"/>
            <a:ext cx="6918631" cy="1200329"/>
          </a:xfrm>
          <a:prstGeom prst="rect">
            <a:avLst/>
          </a:prstGeom>
          <a:noFill/>
        </p:spPr>
        <p:txBody>
          <a:bodyPr wrap="square" lIns="0" rIns="0" rtlCol="0" anchor="b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 ratingowy PAR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został zbudowany w oparciu o dane pochodzące od kilkudziesięciu tysięcy przedsiębiorstw działających na terytorium Polski i jest najnowocześniejszym modelem ratingowym na polskim rynku, uwzględniającym jego specyfikę.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7B1DFB-20B4-4CB9-B220-40D0A5476381}"/>
              </a:ext>
            </a:extLst>
          </p:cNvPr>
          <p:cNvCxnSpPr>
            <a:cxnSpLocks/>
          </p:cNvCxnSpPr>
          <p:nvPr/>
        </p:nvCxnSpPr>
        <p:spPr>
          <a:xfrm flipV="1">
            <a:off x="4293160" y="1868993"/>
            <a:ext cx="0" cy="4327675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2D1A8D56-2FE6-4C4A-95A2-569E58110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325" y="6105525"/>
            <a:ext cx="6543675" cy="752475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7BAD18-A374-4741-BF68-A322B72D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843" y="6481762"/>
            <a:ext cx="2844800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8D872D6B-AD02-4B5C-B938-EECCF7EEC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18" y="1248675"/>
            <a:ext cx="2063702" cy="145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3FA2CCD-AE87-438B-B892-4C2BDEA7F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120" y="3087917"/>
            <a:ext cx="2190750" cy="118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92DB62F5-E3FC-43DA-B38F-544291518D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95" y="4422634"/>
            <a:ext cx="1943100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66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">
            <a:extLst>
              <a:ext uri="{FF2B5EF4-FFF2-40B4-BE49-F238E27FC236}">
                <a16:creationId xmlns:a16="http://schemas.microsoft.com/office/drawing/2014/main" id="{F070078A-85EC-456F-84A4-CF3F37E63D92}"/>
              </a:ext>
            </a:extLst>
          </p:cNvPr>
          <p:cNvSpPr/>
          <p:nvPr/>
        </p:nvSpPr>
        <p:spPr>
          <a:xfrm>
            <a:off x="9813215" y="2752836"/>
            <a:ext cx="2229486" cy="24417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F325235D-E1A5-4DD4-BD56-17A155350F5F}"/>
              </a:ext>
            </a:extLst>
          </p:cNvPr>
          <p:cNvSpPr/>
          <p:nvPr/>
        </p:nvSpPr>
        <p:spPr>
          <a:xfrm>
            <a:off x="3211186" y="1835742"/>
            <a:ext cx="3536445" cy="45787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7" y="108633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Rodzaje ratingu PAR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D3214A-7667-4B29-9DB0-A11C1A1D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1599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5C194-3C8A-4ECA-8980-E53CF25F454D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32D2FDC6-981D-42BD-9F65-5E33427B5B97}"/>
              </a:ext>
            </a:extLst>
          </p:cNvPr>
          <p:cNvGrpSpPr/>
          <p:nvPr/>
        </p:nvGrpSpPr>
        <p:grpSpPr>
          <a:xfrm>
            <a:off x="3524360" y="2426286"/>
            <a:ext cx="3007152" cy="707886"/>
            <a:chOff x="1018703" y="1983750"/>
            <a:chExt cx="3191370" cy="707886"/>
          </a:xfrm>
        </p:grpSpPr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98FA5970-50B3-4E2C-83B7-02732AC50559}"/>
                </a:ext>
              </a:extLst>
            </p:cNvPr>
            <p:cNvSpPr/>
            <p:nvPr/>
          </p:nvSpPr>
          <p:spPr>
            <a:xfrm>
              <a:off x="1018703" y="1988078"/>
              <a:ext cx="640080" cy="637674"/>
            </a:xfrm>
            <a:prstGeom prst="ellipse">
              <a:avLst/>
            </a:prstGeom>
            <a:solidFill>
              <a:srgbClr val="1F497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A369CF26-5B65-4804-9ED7-0BD1711492A9}"/>
                </a:ext>
              </a:extLst>
            </p:cNvPr>
            <p:cNvSpPr/>
            <p:nvPr/>
          </p:nvSpPr>
          <p:spPr>
            <a:xfrm>
              <a:off x="1844010" y="1983750"/>
              <a:ext cx="236606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Rating przedsiębiorstwa.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30">
            <a:extLst>
              <a:ext uri="{FF2B5EF4-FFF2-40B4-BE49-F238E27FC236}">
                <a16:creationId xmlns:a16="http://schemas.microsoft.com/office/drawing/2014/main" id="{907309B8-A901-44D0-AB07-1AAD06F3CE66}"/>
              </a:ext>
            </a:extLst>
          </p:cNvPr>
          <p:cNvGrpSpPr/>
          <p:nvPr/>
        </p:nvGrpSpPr>
        <p:grpSpPr>
          <a:xfrm>
            <a:off x="3524360" y="3810440"/>
            <a:ext cx="3167842" cy="707886"/>
            <a:chOff x="1018703" y="3469504"/>
            <a:chExt cx="3167842" cy="707886"/>
          </a:xfrm>
        </p:grpSpPr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8AC62CA0-3314-41FE-A669-01BC8A50C65E}"/>
                </a:ext>
              </a:extLst>
            </p:cNvPr>
            <p:cNvSpPr/>
            <p:nvPr/>
          </p:nvSpPr>
          <p:spPr>
            <a:xfrm>
              <a:off x="1018703" y="3473832"/>
              <a:ext cx="640080" cy="637674"/>
            </a:xfrm>
            <a:prstGeom prst="ellipse">
              <a:avLst/>
            </a:prstGeom>
            <a:solidFill>
              <a:srgbClr val="027BD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33">
              <a:extLst>
                <a:ext uri="{FF2B5EF4-FFF2-40B4-BE49-F238E27FC236}">
                  <a16:creationId xmlns:a16="http://schemas.microsoft.com/office/drawing/2014/main" id="{A8ABF51F-644F-4023-8B4A-BECAF1705748}"/>
                </a:ext>
              </a:extLst>
            </p:cNvPr>
            <p:cNvSpPr/>
            <p:nvPr/>
          </p:nvSpPr>
          <p:spPr>
            <a:xfrm>
              <a:off x="1816846" y="3469504"/>
              <a:ext cx="236969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Rating emisji niezabezpieczonej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42">
            <a:extLst>
              <a:ext uri="{FF2B5EF4-FFF2-40B4-BE49-F238E27FC236}">
                <a16:creationId xmlns:a16="http://schemas.microsoft.com/office/drawing/2014/main" id="{203D24A6-8110-4FE2-BC95-97D5F8D9AA2E}"/>
              </a:ext>
            </a:extLst>
          </p:cNvPr>
          <p:cNvGrpSpPr/>
          <p:nvPr/>
        </p:nvGrpSpPr>
        <p:grpSpPr>
          <a:xfrm>
            <a:off x="3524360" y="5194595"/>
            <a:ext cx="4076386" cy="707886"/>
            <a:chOff x="1018703" y="4955259"/>
            <a:chExt cx="4076386" cy="707886"/>
          </a:xfrm>
        </p:grpSpPr>
        <p:sp>
          <p:nvSpPr>
            <p:cNvPr id="56" name="Oval 47">
              <a:extLst>
                <a:ext uri="{FF2B5EF4-FFF2-40B4-BE49-F238E27FC236}">
                  <a16:creationId xmlns:a16="http://schemas.microsoft.com/office/drawing/2014/main" id="{8A8EEAC4-98A2-4944-9E96-E3FE2C305DF3}"/>
                </a:ext>
              </a:extLst>
            </p:cNvPr>
            <p:cNvSpPr/>
            <p:nvPr/>
          </p:nvSpPr>
          <p:spPr>
            <a:xfrm>
              <a:off x="1018703" y="4959587"/>
              <a:ext cx="640080" cy="637674"/>
            </a:xfrm>
            <a:prstGeom prst="ellipse">
              <a:avLst/>
            </a:prstGeom>
            <a:solidFill>
              <a:srgbClr val="3B1A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46">
              <a:extLst>
                <a:ext uri="{FF2B5EF4-FFF2-40B4-BE49-F238E27FC236}">
                  <a16:creationId xmlns:a16="http://schemas.microsoft.com/office/drawing/2014/main" id="{6E4FFB36-A507-4A42-8F94-2F449F8D86FB}"/>
                </a:ext>
              </a:extLst>
            </p:cNvPr>
            <p:cNvSpPr/>
            <p:nvPr/>
          </p:nvSpPr>
          <p:spPr>
            <a:xfrm>
              <a:off x="1789087" y="4955259"/>
              <a:ext cx="33060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Rating emisji zabezpieczonej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. 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9F86A50F-C841-43EE-B329-23A877166834}"/>
              </a:ext>
            </a:extLst>
          </p:cNvPr>
          <p:cNvSpPr txBox="1"/>
          <p:nvPr/>
        </p:nvSpPr>
        <p:spPr>
          <a:xfrm>
            <a:off x="1184466" y="3663436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cxnSp>
        <p:nvCxnSpPr>
          <p:cNvPr id="20" name="Łącznik: łamany 40">
            <a:extLst>
              <a:ext uri="{FF2B5EF4-FFF2-40B4-BE49-F238E27FC236}">
                <a16:creationId xmlns:a16="http://schemas.microsoft.com/office/drawing/2014/main" id="{36155D36-24A0-458D-BE64-6558DE85F0C5}"/>
              </a:ext>
            </a:extLst>
          </p:cNvPr>
          <p:cNvCxnSpPr>
            <a:cxnSpLocks/>
            <a:stCxn id="3" idx="2"/>
            <a:endCxn id="36" idx="1"/>
          </p:cNvCxnSpPr>
          <p:nvPr/>
        </p:nvCxnSpPr>
        <p:spPr>
          <a:xfrm rot="16200000" flipH="1">
            <a:off x="2077733" y="2991648"/>
            <a:ext cx="1361420" cy="905486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: łamany 40">
            <a:extLst>
              <a:ext uri="{FF2B5EF4-FFF2-40B4-BE49-F238E27FC236}">
                <a16:creationId xmlns:a16="http://schemas.microsoft.com/office/drawing/2014/main" id="{ABC6A56C-95DE-46BC-A23B-C040E10ABF1B}"/>
              </a:ext>
            </a:extLst>
          </p:cNvPr>
          <p:cNvCxnSpPr>
            <a:cxnSpLocks/>
            <a:stCxn id="48" idx="0"/>
            <a:endCxn id="36" idx="1"/>
          </p:cNvCxnSpPr>
          <p:nvPr/>
        </p:nvCxnSpPr>
        <p:spPr>
          <a:xfrm rot="5400000" flipH="1" flipV="1">
            <a:off x="2244745" y="4192765"/>
            <a:ext cx="1034105" cy="898778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>
            <a:extLst>
              <a:ext uri="{FF2B5EF4-FFF2-40B4-BE49-F238E27FC236}">
                <a16:creationId xmlns:a16="http://schemas.microsoft.com/office/drawing/2014/main" id="{5F2CE677-14E3-42ED-978A-2E6A10043685}"/>
              </a:ext>
            </a:extLst>
          </p:cNvPr>
          <p:cNvGrpSpPr/>
          <p:nvPr/>
        </p:nvGrpSpPr>
        <p:grpSpPr>
          <a:xfrm>
            <a:off x="7060805" y="2740946"/>
            <a:ext cx="2211227" cy="449557"/>
            <a:chOff x="32841" y="1675328"/>
            <a:chExt cx="2107496" cy="1053747"/>
          </a:xfrm>
        </p:grpSpPr>
        <p:sp>
          <p:nvSpPr>
            <p:cNvPr id="26" name="Prostokąt 25">
              <a:extLst>
                <a:ext uri="{FF2B5EF4-FFF2-40B4-BE49-F238E27FC236}">
                  <a16:creationId xmlns:a16="http://schemas.microsoft.com/office/drawing/2014/main" id="{3BBD3ED0-1B81-4DB1-9D10-9F5DAE940A45}"/>
                </a:ext>
              </a:extLst>
            </p:cNvPr>
            <p:cNvSpPr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solidFill>
              <a:srgbClr val="1C31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ole tekstowe 26">
              <a:extLst>
                <a:ext uri="{FF2B5EF4-FFF2-40B4-BE49-F238E27FC236}">
                  <a16:creationId xmlns:a16="http://schemas.microsoft.com/office/drawing/2014/main" id="{D6E86A0F-D1C4-4056-B061-E150B41F93C8}"/>
                </a:ext>
              </a:extLst>
            </p:cNvPr>
            <p:cNvSpPr txBox="1"/>
            <p:nvPr/>
          </p:nvSpPr>
          <p:spPr>
            <a:xfrm>
              <a:off x="32841" y="1675328"/>
              <a:ext cx="2107496" cy="105374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Krótkoterminowy</a:t>
              </a:r>
            </a:p>
          </p:txBody>
        </p:sp>
      </p:grpSp>
      <p:grpSp>
        <p:nvGrpSpPr>
          <p:cNvPr id="28" name="Grupa 27">
            <a:extLst>
              <a:ext uri="{FF2B5EF4-FFF2-40B4-BE49-F238E27FC236}">
                <a16:creationId xmlns:a16="http://schemas.microsoft.com/office/drawing/2014/main" id="{66CB9557-D5A2-48E2-AAB6-64100AAAB982}"/>
              </a:ext>
            </a:extLst>
          </p:cNvPr>
          <p:cNvGrpSpPr/>
          <p:nvPr/>
        </p:nvGrpSpPr>
        <p:grpSpPr>
          <a:xfrm>
            <a:off x="7060805" y="4848068"/>
            <a:ext cx="2211226" cy="449558"/>
            <a:chOff x="32841" y="1675328"/>
            <a:chExt cx="2107495" cy="1053747"/>
          </a:xfrm>
        </p:grpSpPr>
        <p:sp>
          <p:nvSpPr>
            <p:cNvPr id="29" name="Prostokąt 28">
              <a:extLst>
                <a:ext uri="{FF2B5EF4-FFF2-40B4-BE49-F238E27FC236}">
                  <a16:creationId xmlns:a16="http://schemas.microsoft.com/office/drawing/2014/main" id="{E368C129-E923-4B86-BD13-C33B5E8F9EE7}"/>
                </a:ext>
              </a:extLst>
            </p:cNvPr>
            <p:cNvSpPr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solidFill>
              <a:srgbClr val="1C31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ole tekstowe 29">
              <a:extLst>
                <a:ext uri="{FF2B5EF4-FFF2-40B4-BE49-F238E27FC236}">
                  <a16:creationId xmlns:a16="http://schemas.microsoft.com/office/drawing/2014/main" id="{C0972291-ED6C-4306-96DD-E4978EFEB007}"/>
                </a:ext>
              </a:extLst>
            </p:cNvPr>
            <p:cNvSpPr txBox="1"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Długoterminowy</a:t>
              </a:r>
            </a:p>
          </p:txBody>
        </p:sp>
      </p:grpSp>
      <p:grpSp>
        <p:nvGrpSpPr>
          <p:cNvPr id="31" name="Grupa 30">
            <a:extLst>
              <a:ext uri="{FF2B5EF4-FFF2-40B4-BE49-F238E27FC236}">
                <a16:creationId xmlns:a16="http://schemas.microsoft.com/office/drawing/2014/main" id="{BB4DD9E9-5B6F-4862-93EE-182D4991C4E4}"/>
              </a:ext>
            </a:extLst>
          </p:cNvPr>
          <p:cNvGrpSpPr/>
          <p:nvPr/>
        </p:nvGrpSpPr>
        <p:grpSpPr>
          <a:xfrm>
            <a:off x="9913762" y="3225890"/>
            <a:ext cx="1858191" cy="440514"/>
            <a:chOff x="32841" y="1675328"/>
            <a:chExt cx="2107495" cy="1053747"/>
          </a:xfrm>
        </p:grpSpPr>
        <p:sp>
          <p:nvSpPr>
            <p:cNvPr id="32" name="Prostokąt 31">
              <a:extLst>
                <a:ext uri="{FF2B5EF4-FFF2-40B4-BE49-F238E27FC236}">
                  <a16:creationId xmlns:a16="http://schemas.microsoft.com/office/drawing/2014/main" id="{7740ABA0-B902-4CA7-AD0C-E30E9F143F95}"/>
                </a:ext>
              </a:extLst>
            </p:cNvPr>
            <p:cNvSpPr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solidFill>
              <a:srgbClr val="1C31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ole tekstowe 32">
              <a:extLst>
                <a:ext uri="{FF2B5EF4-FFF2-40B4-BE49-F238E27FC236}">
                  <a16:creationId xmlns:a16="http://schemas.microsoft.com/office/drawing/2014/main" id="{604AB6F5-7C0F-471A-A9FB-A198C0DD5730}"/>
                </a:ext>
              </a:extLst>
            </p:cNvPr>
            <p:cNvSpPr txBox="1"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Jednorazowy</a:t>
              </a:r>
            </a:p>
          </p:txBody>
        </p:sp>
      </p:grpSp>
      <p:grpSp>
        <p:nvGrpSpPr>
          <p:cNvPr id="34" name="Grupa 33">
            <a:extLst>
              <a:ext uri="{FF2B5EF4-FFF2-40B4-BE49-F238E27FC236}">
                <a16:creationId xmlns:a16="http://schemas.microsoft.com/office/drawing/2014/main" id="{58409D98-2B9F-46FF-9273-21010C0D3639}"/>
              </a:ext>
            </a:extLst>
          </p:cNvPr>
          <p:cNvGrpSpPr/>
          <p:nvPr/>
        </p:nvGrpSpPr>
        <p:grpSpPr>
          <a:xfrm>
            <a:off x="9913761" y="4437877"/>
            <a:ext cx="1858191" cy="440514"/>
            <a:chOff x="32841" y="1675328"/>
            <a:chExt cx="2107495" cy="1053747"/>
          </a:xfrm>
        </p:grpSpPr>
        <p:sp>
          <p:nvSpPr>
            <p:cNvPr id="35" name="Prostokąt 34">
              <a:extLst>
                <a:ext uri="{FF2B5EF4-FFF2-40B4-BE49-F238E27FC236}">
                  <a16:creationId xmlns:a16="http://schemas.microsoft.com/office/drawing/2014/main" id="{CACFE2B6-A3E7-4BFD-94B3-BB26ED5A09B3}"/>
                </a:ext>
              </a:extLst>
            </p:cNvPr>
            <p:cNvSpPr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solidFill>
              <a:srgbClr val="1C31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pole tekstowe 37">
              <a:extLst>
                <a:ext uri="{FF2B5EF4-FFF2-40B4-BE49-F238E27FC236}">
                  <a16:creationId xmlns:a16="http://schemas.microsoft.com/office/drawing/2014/main" id="{5AA9011F-A869-415E-8026-A5F21110723F}"/>
                </a:ext>
              </a:extLst>
            </p:cNvPr>
            <p:cNvSpPr txBox="1"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Nawracający</a:t>
              </a:r>
            </a:p>
          </p:txBody>
        </p:sp>
      </p:grpSp>
      <p:pic>
        <p:nvPicPr>
          <p:cNvPr id="43" name="Obraz 42">
            <a:extLst>
              <a:ext uri="{FF2B5EF4-FFF2-40B4-BE49-F238E27FC236}">
                <a16:creationId xmlns:a16="http://schemas.microsoft.com/office/drawing/2014/main" id="{C9615735-1129-42EE-A5B6-FB1C800EA9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372" y="2384616"/>
            <a:ext cx="246856" cy="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036B694-5D27-4601-917A-F543F9902155}"/>
              </a:ext>
            </a:extLst>
          </p:cNvPr>
          <p:cNvSpPr txBox="1"/>
          <p:nvPr/>
        </p:nvSpPr>
        <p:spPr>
          <a:xfrm>
            <a:off x="1537225" y="2240461"/>
            <a:ext cx="153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sng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Publiczny</a:t>
            </a:r>
          </a:p>
        </p:txBody>
      </p:sp>
      <p:pic>
        <p:nvPicPr>
          <p:cNvPr id="45" name="Obraz 44">
            <a:extLst>
              <a:ext uri="{FF2B5EF4-FFF2-40B4-BE49-F238E27FC236}">
                <a16:creationId xmlns:a16="http://schemas.microsoft.com/office/drawing/2014/main" id="{6B0386A0-3C56-4C84-86EA-81DAC98A33A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80" y="5303361"/>
            <a:ext cx="246856" cy="23491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pole tekstowe 47">
            <a:extLst>
              <a:ext uri="{FF2B5EF4-FFF2-40B4-BE49-F238E27FC236}">
                <a16:creationId xmlns:a16="http://schemas.microsoft.com/office/drawing/2014/main" id="{7844FEF0-CBE5-4153-B7A6-B4C77D604E11}"/>
              </a:ext>
            </a:extLst>
          </p:cNvPr>
          <p:cNvSpPr txBox="1"/>
          <p:nvPr/>
        </p:nvSpPr>
        <p:spPr>
          <a:xfrm>
            <a:off x="1543933" y="5159206"/>
            <a:ext cx="1536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Prywatny</a:t>
            </a:r>
          </a:p>
        </p:txBody>
      </p:sp>
      <p:grpSp>
        <p:nvGrpSpPr>
          <p:cNvPr id="50" name="Grupa 49">
            <a:extLst>
              <a:ext uri="{FF2B5EF4-FFF2-40B4-BE49-F238E27FC236}">
                <a16:creationId xmlns:a16="http://schemas.microsoft.com/office/drawing/2014/main" id="{D7FCDA80-B9D1-4139-8776-8CDDA7743166}"/>
              </a:ext>
            </a:extLst>
          </p:cNvPr>
          <p:cNvGrpSpPr/>
          <p:nvPr/>
        </p:nvGrpSpPr>
        <p:grpSpPr>
          <a:xfrm rot="16200000">
            <a:off x="-1089922" y="3480789"/>
            <a:ext cx="3746539" cy="826958"/>
            <a:chOff x="32841" y="1675328"/>
            <a:chExt cx="2107495" cy="1053747"/>
          </a:xfrm>
        </p:grpSpPr>
        <p:sp>
          <p:nvSpPr>
            <p:cNvPr id="51" name="Prostokąt 50">
              <a:extLst>
                <a:ext uri="{FF2B5EF4-FFF2-40B4-BE49-F238E27FC236}">
                  <a16:creationId xmlns:a16="http://schemas.microsoft.com/office/drawing/2014/main" id="{B20E57EA-02EA-409B-9176-C1848174BC74}"/>
                </a:ext>
              </a:extLst>
            </p:cNvPr>
            <p:cNvSpPr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solidFill>
              <a:srgbClr val="1C3160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pole tekstowe 51">
              <a:extLst>
                <a:ext uri="{FF2B5EF4-FFF2-40B4-BE49-F238E27FC236}">
                  <a16:creationId xmlns:a16="http://schemas.microsoft.com/office/drawing/2014/main" id="{6C9FDC47-4867-4BF4-99F7-3188E169ABCC}"/>
                </a:ext>
              </a:extLst>
            </p:cNvPr>
            <p:cNvSpPr txBox="1"/>
            <p:nvPr/>
          </p:nvSpPr>
          <p:spPr>
            <a:xfrm>
              <a:off x="32841" y="1675328"/>
              <a:ext cx="2107495" cy="1053747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Ratingi PAR</a:t>
              </a:r>
            </a:p>
          </p:txBody>
        </p:sp>
      </p:grpSp>
      <p:sp>
        <p:nvSpPr>
          <p:cNvPr id="12" name="Nawias klamrowy otwierający 11">
            <a:extLst>
              <a:ext uri="{FF2B5EF4-FFF2-40B4-BE49-F238E27FC236}">
                <a16:creationId xmlns:a16="http://schemas.microsoft.com/office/drawing/2014/main" id="{D72B293B-D93C-4B56-BA80-31599F82CE78}"/>
              </a:ext>
            </a:extLst>
          </p:cNvPr>
          <p:cNvSpPr/>
          <p:nvPr/>
        </p:nvSpPr>
        <p:spPr>
          <a:xfrm>
            <a:off x="6792748" y="2384616"/>
            <a:ext cx="268057" cy="36327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Nawias klamrowy otwierający 53">
            <a:extLst>
              <a:ext uri="{FF2B5EF4-FFF2-40B4-BE49-F238E27FC236}">
                <a16:creationId xmlns:a16="http://schemas.microsoft.com/office/drawing/2014/main" id="{D8D995D8-8653-4CE3-B56A-5A2214FE3386}"/>
              </a:ext>
            </a:extLst>
          </p:cNvPr>
          <p:cNvSpPr/>
          <p:nvPr/>
        </p:nvSpPr>
        <p:spPr>
          <a:xfrm rot="10800000">
            <a:off x="9273274" y="2384616"/>
            <a:ext cx="268057" cy="363272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652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6" grpId="0" animBg="1"/>
      <p:bldP spid="3" grpId="0"/>
      <p:bldP spid="48" grpId="0"/>
      <p:bldP spid="12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az 37">
            <a:extLst>
              <a:ext uri="{FF2B5EF4-FFF2-40B4-BE49-F238E27FC236}">
                <a16:creationId xmlns:a16="http://schemas.microsoft.com/office/drawing/2014/main" id="{F6339B51-FA1C-4F93-9903-2337A3EC9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078558"/>
          </a:xfrm>
          <a:prstGeom prst="rect">
            <a:avLst/>
          </a:prstGeom>
        </p:spPr>
      </p:pic>
      <p:sp>
        <p:nvSpPr>
          <p:cNvPr id="39" name="pole tekstowe 38">
            <a:extLst>
              <a:ext uri="{FF2B5EF4-FFF2-40B4-BE49-F238E27FC236}">
                <a16:creationId xmlns:a16="http://schemas.microsoft.com/office/drawing/2014/main" id="{5A458290-10A6-42A7-9606-FE6E2423352B}"/>
              </a:ext>
            </a:extLst>
          </p:cNvPr>
          <p:cNvSpPr txBox="1"/>
          <p:nvPr/>
        </p:nvSpPr>
        <p:spPr>
          <a:xfrm>
            <a:off x="803068" y="148477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dirty="0">
                <a:solidFill>
                  <a:prstClr val="white"/>
                </a:solidFill>
                <a:latin typeface="Calibri" panose="020F0502020204030204"/>
              </a:rPr>
              <a:t>Rodzaje Raportów Analitycznych</a:t>
            </a: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04778" y="541405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0918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9344526" y="6492875"/>
            <a:ext cx="2743200" cy="365125"/>
          </a:xfrm>
        </p:spPr>
        <p:txBody>
          <a:bodyPr/>
          <a:lstStyle/>
          <a:p>
            <a:r>
              <a:rPr lang="pl-PL" dirty="0"/>
              <a:t>5</a:t>
            </a:r>
          </a:p>
        </p:txBody>
      </p:sp>
      <p:grpSp>
        <p:nvGrpSpPr>
          <p:cNvPr id="42" name="Grupa 41">
            <a:extLst>
              <a:ext uri="{FF2B5EF4-FFF2-40B4-BE49-F238E27FC236}">
                <a16:creationId xmlns:a16="http://schemas.microsoft.com/office/drawing/2014/main" id="{9BB974C9-F2CF-4172-9164-3D1842A5612B}"/>
              </a:ext>
            </a:extLst>
          </p:cNvPr>
          <p:cNvGrpSpPr/>
          <p:nvPr/>
        </p:nvGrpSpPr>
        <p:grpSpPr>
          <a:xfrm>
            <a:off x="1109412" y="1608786"/>
            <a:ext cx="2044107" cy="457200"/>
            <a:chOff x="803067" y="2421620"/>
            <a:chExt cx="1658121" cy="457200"/>
          </a:xfrm>
        </p:grpSpPr>
        <p:sp>
          <p:nvSpPr>
            <p:cNvPr id="40" name="Prostokąt 39">
              <a:extLst>
                <a:ext uri="{FF2B5EF4-FFF2-40B4-BE49-F238E27FC236}">
                  <a16:creationId xmlns:a16="http://schemas.microsoft.com/office/drawing/2014/main" id="{32E65957-311A-4A00-861F-CA99745E95C8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1" name="pole tekstowe 40">
              <a:extLst>
                <a:ext uri="{FF2B5EF4-FFF2-40B4-BE49-F238E27FC236}">
                  <a16:creationId xmlns:a16="http://schemas.microsoft.com/office/drawing/2014/main" id="{25FC5FE9-7215-4076-AB2D-6761AAC9858E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Raport Wskaźnikowy</a:t>
              </a:r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:a16="http://schemas.microsoft.com/office/drawing/2014/main" id="{3E435E3F-2E0A-4525-89A9-3F65EDAA91CE}"/>
              </a:ext>
            </a:extLst>
          </p:cNvPr>
          <p:cNvGrpSpPr/>
          <p:nvPr/>
        </p:nvGrpSpPr>
        <p:grpSpPr>
          <a:xfrm>
            <a:off x="1102866" y="2691608"/>
            <a:ext cx="2581068" cy="457200"/>
            <a:chOff x="803067" y="2421620"/>
            <a:chExt cx="1658121" cy="457200"/>
          </a:xfrm>
        </p:grpSpPr>
        <p:sp>
          <p:nvSpPr>
            <p:cNvPr id="46" name="Prostokąt 45">
              <a:extLst>
                <a:ext uri="{FF2B5EF4-FFF2-40B4-BE49-F238E27FC236}">
                  <a16:creationId xmlns:a16="http://schemas.microsoft.com/office/drawing/2014/main" id="{CA2B2326-30D6-4E79-87E9-260734237C88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7" name="pole tekstowe 46">
              <a:extLst>
                <a:ext uri="{FF2B5EF4-FFF2-40B4-BE49-F238E27FC236}">
                  <a16:creationId xmlns:a16="http://schemas.microsoft.com/office/drawing/2014/main" id="{505F9650-2906-49C5-8625-F8D0DEEF4D63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Raport Kredytowy Podstawowy</a:t>
              </a:r>
            </a:p>
          </p:txBody>
        </p:sp>
      </p:grpSp>
      <p:grpSp>
        <p:nvGrpSpPr>
          <p:cNvPr id="48" name="Grupa 47">
            <a:extLst>
              <a:ext uri="{FF2B5EF4-FFF2-40B4-BE49-F238E27FC236}">
                <a16:creationId xmlns:a16="http://schemas.microsoft.com/office/drawing/2014/main" id="{14C12BE8-B096-4EDF-AFEB-8D278D9E05A0}"/>
              </a:ext>
            </a:extLst>
          </p:cNvPr>
          <p:cNvGrpSpPr/>
          <p:nvPr/>
        </p:nvGrpSpPr>
        <p:grpSpPr>
          <a:xfrm>
            <a:off x="1126504" y="4639048"/>
            <a:ext cx="2139535" cy="457200"/>
            <a:chOff x="803067" y="2421620"/>
            <a:chExt cx="1658121" cy="457200"/>
          </a:xfrm>
        </p:grpSpPr>
        <p:sp>
          <p:nvSpPr>
            <p:cNvPr id="49" name="Prostokąt 48">
              <a:extLst>
                <a:ext uri="{FF2B5EF4-FFF2-40B4-BE49-F238E27FC236}">
                  <a16:creationId xmlns:a16="http://schemas.microsoft.com/office/drawing/2014/main" id="{0032A6D9-A759-45C8-B266-32654168D984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0" name="pole tekstowe 49">
              <a:extLst>
                <a:ext uri="{FF2B5EF4-FFF2-40B4-BE49-F238E27FC236}">
                  <a16:creationId xmlns:a16="http://schemas.microsoft.com/office/drawing/2014/main" id="{F520838F-E1C2-4F97-9736-9CE2649F93EC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Raport Kredytowy Pełny +</a:t>
              </a:r>
            </a:p>
          </p:txBody>
        </p:sp>
      </p:grpSp>
      <p:grpSp>
        <p:nvGrpSpPr>
          <p:cNvPr id="51" name="Grupa 50">
            <a:extLst>
              <a:ext uri="{FF2B5EF4-FFF2-40B4-BE49-F238E27FC236}">
                <a16:creationId xmlns:a16="http://schemas.microsoft.com/office/drawing/2014/main" id="{E2104C7D-D618-4355-81B1-6BB4662EBDE1}"/>
              </a:ext>
            </a:extLst>
          </p:cNvPr>
          <p:cNvGrpSpPr/>
          <p:nvPr/>
        </p:nvGrpSpPr>
        <p:grpSpPr>
          <a:xfrm>
            <a:off x="1109412" y="3808279"/>
            <a:ext cx="2044107" cy="457200"/>
            <a:chOff x="803067" y="2421620"/>
            <a:chExt cx="1658121" cy="457200"/>
          </a:xfrm>
        </p:grpSpPr>
        <p:sp>
          <p:nvSpPr>
            <p:cNvPr id="52" name="Prostokąt 51">
              <a:extLst>
                <a:ext uri="{FF2B5EF4-FFF2-40B4-BE49-F238E27FC236}">
                  <a16:creationId xmlns:a16="http://schemas.microsoft.com/office/drawing/2014/main" id="{8179AF81-9241-460E-A82B-EA48CE8A1B6D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3" name="pole tekstowe 52">
              <a:extLst>
                <a:ext uri="{FF2B5EF4-FFF2-40B4-BE49-F238E27FC236}">
                  <a16:creationId xmlns:a16="http://schemas.microsoft.com/office/drawing/2014/main" id="{03E3C31C-FE92-47BC-87FC-21C808F8811C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Raport Kredytowy Pełny</a:t>
              </a:r>
            </a:p>
          </p:txBody>
        </p:sp>
      </p:grpSp>
      <p:grpSp>
        <p:nvGrpSpPr>
          <p:cNvPr id="54" name="Grupa 53">
            <a:extLst>
              <a:ext uri="{FF2B5EF4-FFF2-40B4-BE49-F238E27FC236}">
                <a16:creationId xmlns:a16="http://schemas.microsoft.com/office/drawing/2014/main" id="{DDCE0928-DB2B-4B96-A0F1-D7B9AFC8259D}"/>
              </a:ext>
            </a:extLst>
          </p:cNvPr>
          <p:cNvGrpSpPr/>
          <p:nvPr/>
        </p:nvGrpSpPr>
        <p:grpSpPr>
          <a:xfrm>
            <a:off x="1109412" y="5460019"/>
            <a:ext cx="2911982" cy="597931"/>
            <a:chOff x="803067" y="2421620"/>
            <a:chExt cx="1658121" cy="597931"/>
          </a:xfrm>
        </p:grpSpPr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4B48B866-2719-4E58-84EF-BE8668E12326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6" name="pole tekstowe 55">
              <a:extLst>
                <a:ext uri="{FF2B5EF4-FFF2-40B4-BE49-F238E27FC236}">
                  <a16:creationId xmlns:a16="http://schemas.microsoft.com/office/drawing/2014/main" id="{401EE53A-8D1E-428F-8F55-C45EBC83DA41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Raport Kredytowy Project Finance</a:t>
              </a:r>
            </a:p>
          </p:txBody>
        </p:sp>
      </p:grpSp>
      <p:grpSp>
        <p:nvGrpSpPr>
          <p:cNvPr id="57" name="Grupa 56">
            <a:extLst>
              <a:ext uri="{FF2B5EF4-FFF2-40B4-BE49-F238E27FC236}">
                <a16:creationId xmlns:a16="http://schemas.microsoft.com/office/drawing/2014/main" id="{805D5D5D-5AF2-4DF8-A04C-C64E67914EB8}"/>
              </a:ext>
            </a:extLst>
          </p:cNvPr>
          <p:cNvGrpSpPr/>
          <p:nvPr/>
        </p:nvGrpSpPr>
        <p:grpSpPr>
          <a:xfrm>
            <a:off x="1102866" y="6175929"/>
            <a:ext cx="2743200" cy="457200"/>
            <a:chOff x="803067" y="2421620"/>
            <a:chExt cx="1658121" cy="457200"/>
          </a:xfrm>
        </p:grpSpPr>
        <p:sp>
          <p:nvSpPr>
            <p:cNvPr id="58" name="Prostokąt 57">
              <a:extLst>
                <a:ext uri="{FF2B5EF4-FFF2-40B4-BE49-F238E27FC236}">
                  <a16:creationId xmlns:a16="http://schemas.microsoft.com/office/drawing/2014/main" id="{6A8E4285-801C-4064-B8EA-2B21D79601AC}"/>
                </a:ext>
              </a:extLst>
            </p:cNvPr>
            <p:cNvSpPr/>
            <p:nvPr/>
          </p:nvSpPr>
          <p:spPr>
            <a:xfrm>
              <a:off x="803067" y="2421620"/>
              <a:ext cx="1658121" cy="4572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59" name="pole tekstowe 58">
              <a:extLst>
                <a:ext uri="{FF2B5EF4-FFF2-40B4-BE49-F238E27FC236}">
                  <a16:creationId xmlns:a16="http://schemas.microsoft.com/office/drawing/2014/main" id="{C6B4389F-254A-480C-8124-5513A5B596C5}"/>
                </a:ext>
              </a:extLst>
            </p:cNvPr>
            <p:cNvSpPr txBox="1"/>
            <p:nvPr/>
          </p:nvSpPr>
          <p:spPr>
            <a:xfrm>
              <a:off x="803067" y="2496331"/>
              <a:ext cx="1658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>
                  <a:solidFill>
                    <a:srgbClr val="002060"/>
                  </a:solidFill>
                </a:rPr>
                <a:t>Automatyczny </a:t>
              </a:r>
              <a:r>
                <a:rPr lang="pl-PL" sz="1400" b="1" dirty="0" err="1">
                  <a:solidFill>
                    <a:srgbClr val="002060"/>
                  </a:solidFill>
                </a:rPr>
                <a:t>Scoring</a:t>
              </a:r>
              <a:r>
                <a:rPr lang="pl-PL" sz="1400" b="1" dirty="0">
                  <a:solidFill>
                    <a:srgbClr val="002060"/>
                  </a:solidFill>
                </a:rPr>
                <a:t> Kredytowy</a:t>
              </a:r>
            </a:p>
          </p:txBody>
        </p:sp>
      </p:grpSp>
      <p:grpSp>
        <p:nvGrpSpPr>
          <p:cNvPr id="76" name="Grupa 75">
            <a:extLst>
              <a:ext uri="{FF2B5EF4-FFF2-40B4-BE49-F238E27FC236}">
                <a16:creationId xmlns:a16="http://schemas.microsoft.com/office/drawing/2014/main" id="{7E0181DB-ADC9-457B-B324-C0BF0FBE8E75}"/>
              </a:ext>
            </a:extLst>
          </p:cNvPr>
          <p:cNvGrpSpPr/>
          <p:nvPr/>
        </p:nvGrpSpPr>
        <p:grpSpPr>
          <a:xfrm>
            <a:off x="5773351" y="1477856"/>
            <a:ext cx="2578916" cy="728861"/>
            <a:chOff x="3519373" y="1239980"/>
            <a:chExt cx="2107704" cy="90145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2" name="Prostokąt 61">
              <a:extLst>
                <a:ext uri="{FF2B5EF4-FFF2-40B4-BE49-F238E27FC236}">
                  <a16:creationId xmlns:a16="http://schemas.microsoft.com/office/drawing/2014/main" id="{8C19CDE3-0127-4719-9671-E6AAD564EFA8}"/>
                </a:ext>
              </a:extLst>
            </p:cNvPr>
            <p:cNvSpPr/>
            <p:nvPr/>
          </p:nvSpPr>
          <p:spPr>
            <a:xfrm>
              <a:off x="3519373" y="1243301"/>
              <a:ext cx="2107704" cy="898134"/>
            </a:xfrm>
            <a:prstGeom prst="rect">
              <a:avLst/>
            </a:prstGeom>
            <a:noFill/>
            <a:ln w="19050">
              <a:noFill/>
              <a:prstDash val="lgDashDot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3" name="pole tekstowe 62">
              <a:extLst>
                <a:ext uri="{FF2B5EF4-FFF2-40B4-BE49-F238E27FC236}">
                  <a16:creationId xmlns:a16="http://schemas.microsoft.com/office/drawing/2014/main" id="{7182300B-74BC-4E78-97CD-9BD1A98FAF8D}"/>
                </a:ext>
              </a:extLst>
            </p:cNvPr>
            <p:cNvSpPr txBox="1"/>
            <p:nvPr/>
          </p:nvSpPr>
          <p:spPr>
            <a:xfrm>
              <a:off x="3614067" y="1239980"/>
              <a:ext cx="1967190" cy="7993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pl-PL" sz="1200" b="1" dirty="0">
                  <a:solidFill>
                    <a:srgbClr val="002060"/>
                  </a:solidFill>
                </a:rPr>
                <a:t>Opis Klienta</a:t>
              </a:r>
            </a:p>
            <a:p>
              <a:pPr algn="just"/>
              <a:r>
                <a:rPr lang="pl-PL" sz="1200" b="1" dirty="0">
                  <a:solidFill>
                    <a:srgbClr val="002060"/>
                  </a:solidFill>
                </a:rPr>
                <a:t>Dane Finansowe</a:t>
              </a:r>
            </a:p>
            <a:p>
              <a:pPr algn="just"/>
              <a:r>
                <a:rPr lang="pl-PL" sz="1200" b="1" dirty="0">
                  <a:solidFill>
                    <a:srgbClr val="002060"/>
                  </a:solidFill>
                </a:rPr>
                <a:t>Wskaźniki Finansowe</a:t>
              </a:r>
            </a:p>
          </p:txBody>
        </p:sp>
      </p:grpSp>
      <p:grpSp>
        <p:nvGrpSpPr>
          <p:cNvPr id="64" name="Grupa 63">
            <a:extLst>
              <a:ext uri="{FF2B5EF4-FFF2-40B4-BE49-F238E27FC236}">
                <a16:creationId xmlns:a16="http://schemas.microsoft.com/office/drawing/2014/main" id="{587E9E1E-AF9A-44E7-B836-4546C9D7FF47}"/>
              </a:ext>
            </a:extLst>
          </p:cNvPr>
          <p:cNvGrpSpPr/>
          <p:nvPr/>
        </p:nvGrpSpPr>
        <p:grpSpPr>
          <a:xfrm>
            <a:off x="5767863" y="2406887"/>
            <a:ext cx="3074992" cy="870000"/>
            <a:chOff x="3908808" y="1310968"/>
            <a:chExt cx="3466682" cy="2182298"/>
          </a:xfrm>
        </p:grpSpPr>
        <p:sp>
          <p:nvSpPr>
            <p:cNvPr id="65" name="Prostokąt 64">
              <a:extLst>
                <a:ext uri="{FF2B5EF4-FFF2-40B4-BE49-F238E27FC236}">
                  <a16:creationId xmlns:a16="http://schemas.microsoft.com/office/drawing/2014/main" id="{6182D57C-1146-4DC4-8F9E-622E75FC20FC}"/>
                </a:ext>
              </a:extLst>
            </p:cNvPr>
            <p:cNvSpPr/>
            <p:nvPr/>
          </p:nvSpPr>
          <p:spPr>
            <a:xfrm>
              <a:off x="3908808" y="1310968"/>
              <a:ext cx="3466682" cy="218229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6" name="pole tekstowe 65">
              <a:extLst>
                <a:ext uri="{FF2B5EF4-FFF2-40B4-BE49-F238E27FC236}">
                  <a16:creationId xmlns:a16="http://schemas.microsoft.com/office/drawing/2014/main" id="{17762C6A-0824-4285-8BF7-C2C501D84DB9}"/>
                </a:ext>
              </a:extLst>
            </p:cNvPr>
            <p:cNvSpPr txBox="1"/>
            <p:nvPr/>
          </p:nvSpPr>
          <p:spPr>
            <a:xfrm>
              <a:off x="4046885" y="1360867"/>
              <a:ext cx="3235567" cy="20844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Raport Wskaźnikowy</a:t>
              </a:r>
            </a:p>
            <a:p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Scoring kredytowy ilościowy</a:t>
              </a:r>
            </a:p>
            <a:p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Porównanie z podobnymi podmiotami z branży</a:t>
              </a:r>
            </a:p>
          </p:txBody>
        </p:sp>
      </p:grpSp>
      <p:grpSp>
        <p:nvGrpSpPr>
          <p:cNvPr id="84" name="Grupa 83">
            <a:extLst>
              <a:ext uri="{FF2B5EF4-FFF2-40B4-BE49-F238E27FC236}">
                <a16:creationId xmlns:a16="http://schemas.microsoft.com/office/drawing/2014/main" id="{6CBACFF2-FCE5-4D6E-BF8D-4174A0189520}"/>
              </a:ext>
            </a:extLst>
          </p:cNvPr>
          <p:cNvGrpSpPr/>
          <p:nvPr/>
        </p:nvGrpSpPr>
        <p:grpSpPr>
          <a:xfrm>
            <a:off x="5745982" y="3477057"/>
            <a:ext cx="3598543" cy="870000"/>
            <a:chOff x="3908808" y="1310968"/>
            <a:chExt cx="4056923" cy="2182298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5" name="Prostokąt 84">
              <a:extLst>
                <a:ext uri="{FF2B5EF4-FFF2-40B4-BE49-F238E27FC236}">
                  <a16:creationId xmlns:a16="http://schemas.microsoft.com/office/drawing/2014/main" id="{C6173EDD-44F5-4215-B217-53AA4232FF09}"/>
                </a:ext>
              </a:extLst>
            </p:cNvPr>
            <p:cNvSpPr/>
            <p:nvPr/>
          </p:nvSpPr>
          <p:spPr>
            <a:xfrm>
              <a:off x="3908808" y="1310968"/>
              <a:ext cx="3466682" cy="2182298"/>
            </a:xfrm>
            <a:prstGeom prst="rect">
              <a:avLst/>
            </a:prstGeom>
            <a:noFill/>
            <a:ln w="19050">
              <a:noFill/>
              <a:prstDash val="lgDashDot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6" name="pole tekstowe 85">
              <a:extLst>
                <a:ext uri="{FF2B5EF4-FFF2-40B4-BE49-F238E27FC236}">
                  <a16:creationId xmlns:a16="http://schemas.microsoft.com/office/drawing/2014/main" id="{8AD1173F-A11D-43AA-9A38-659784B043B6}"/>
                </a:ext>
              </a:extLst>
            </p:cNvPr>
            <p:cNvSpPr txBox="1"/>
            <p:nvPr/>
          </p:nvSpPr>
          <p:spPr>
            <a:xfrm>
              <a:off x="4024363" y="1362006"/>
              <a:ext cx="3941368" cy="208446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Raport Kredytowy Podstawowy</a:t>
              </a:r>
            </a:p>
            <a:p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</a:t>
              </a:r>
              <a:r>
                <a:rPr lang="pl-PL" sz="1200" b="1" dirty="0" err="1">
                  <a:solidFill>
                    <a:schemeClr val="accent6">
                      <a:lumMod val="75000"/>
                    </a:schemeClr>
                  </a:solidFill>
                </a:rPr>
                <a:t>An</a:t>
              </a:r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</a:t>
              </a:r>
              <a:r>
                <a:rPr lang="pl-PL" sz="1200" b="1" dirty="0" err="1">
                  <a:solidFill>
                    <a:schemeClr val="accent6">
                      <a:lumMod val="75000"/>
                    </a:schemeClr>
                  </a:solidFill>
                </a:rPr>
                <a:t>Scoring</a:t>
              </a:r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 kredytowy pełny (ilościowy + jakościowy)</a:t>
              </a:r>
            </a:p>
            <a:p>
              <a:r>
                <a:rPr lang="pl-PL" sz="1200" b="1" dirty="0" err="1">
                  <a:solidFill>
                    <a:schemeClr val="accent6">
                      <a:lumMod val="75000"/>
                    </a:schemeClr>
                  </a:solidFill>
                </a:rPr>
                <a:t>aliza</a:t>
              </a:r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 emisji</a:t>
              </a:r>
            </a:p>
          </p:txBody>
        </p:sp>
      </p:grpSp>
      <p:grpSp>
        <p:nvGrpSpPr>
          <p:cNvPr id="88" name="Grupa 87">
            <a:extLst>
              <a:ext uri="{FF2B5EF4-FFF2-40B4-BE49-F238E27FC236}">
                <a16:creationId xmlns:a16="http://schemas.microsoft.com/office/drawing/2014/main" id="{5E2C65D9-858C-451D-BABD-DA753C82A4A9}"/>
              </a:ext>
            </a:extLst>
          </p:cNvPr>
          <p:cNvGrpSpPr/>
          <p:nvPr/>
        </p:nvGrpSpPr>
        <p:grpSpPr>
          <a:xfrm>
            <a:off x="5889215" y="4544479"/>
            <a:ext cx="2698860" cy="601348"/>
            <a:chOff x="3900273" y="1103435"/>
            <a:chExt cx="3475217" cy="2389831"/>
          </a:xfrm>
        </p:grpSpPr>
        <p:sp>
          <p:nvSpPr>
            <p:cNvPr id="89" name="Prostokąt 88">
              <a:extLst>
                <a:ext uri="{FF2B5EF4-FFF2-40B4-BE49-F238E27FC236}">
                  <a16:creationId xmlns:a16="http://schemas.microsoft.com/office/drawing/2014/main" id="{9D569A87-DEAD-4D7D-AE4B-7003CC930EBD}"/>
                </a:ext>
              </a:extLst>
            </p:cNvPr>
            <p:cNvSpPr/>
            <p:nvPr/>
          </p:nvSpPr>
          <p:spPr>
            <a:xfrm>
              <a:off x="3908808" y="1310968"/>
              <a:ext cx="3466682" cy="2182298"/>
            </a:xfrm>
            <a:prstGeom prst="rect">
              <a:avLst/>
            </a:prstGeom>
            <a:noFill/>
            <a:ln w="19050">
              <a:noFill/>
              <a:prstDash val="lgDashDot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0" name="pole tekstowe 89">
              <a:extLst>
                <a:ext uri="{FF2B5EF4-FFF2-40B4-BE49-F238E27FC236}">
                  <a16:creationId xmlns:a16="http://schemas.microsoft.com/office/drawing/2014/main" id="{25DEBE0E-2C65-4428-A3B8-8E44F21E0A2F}"/>
                </a:ext>
              </a:extLst>
            </p:cNvPr>
            <p:cNvSpPr txBox="1"/>
            <p:nvPr/>
          </p:nvSpPr>
          <p:spPr>
            <a:xfrm>
              <a:off x="3900273" y="1103435"/>
              <a:ext cx="3235568" cy="1834713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Raport Kredytowy Pełny</a:t>
              </a:r>
            </a:p>
            <a:p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 + Komentarz analityka</a:t>
              </a:r>
            </a:p>
          </p:txBody>
        </p:sp>
      </p:grpSp>
      <p:grpSp>
        <p:nvGrpSpPr>
          <p:cNvPr id="91" name="Grupa 90">
            <a:extLst>
              <a:ext uri="{FF2B5EF4-FFF2-40B4-BE49-F238E27FC236}">
                <a16:creationId xmlns:a16="http://schemas.microsoft.com/office/drawing/2014/main" id="{30DA64E1-1198-44EC-BFE8-2014527D5B6E}"/>
              </a:ext>
            </a:extLst>
          </p:cNvPr>
          <p:cNvGrpSpPr/>
          <p:nvPr/>
        </p:nvGrpSpPr>
        <p:grpSpPr>
          <a:xfrm>
            <a:off x="5841572" y="5295005"/>
            <a:ext cx="3270888" cy="646331"/>
            <a:chOff x="3908808" y="991099"/>
            <a:chExt cx="4211795" cy="2568599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2" name="Prostokąt 91">
              <a:extLst>
                <a:ext uri="{FF2B5EF4-FFF2-40B4-BE49-F238E27FC236}">
                  <a16:creationId xmlns:a16="http://schemas.microsoft.com/office/drawing/2014/main" id="{BDCD91FA-7CA9-4847-B259-A9616C743089}"/>
                </a:ext>
              </a:extLst>
            </p:cNvPr>
            <p:cNvSpPr/>
            <p:nvPr/>
          </p:nvSpPr>
          <p:spPr>
            <a:xfrm>
              <a:off x="3908808" y="1310968"/>
              <a:ext cx="3466682" cy="2182298"/>
            </a:xfrm>
            <a:prstGeom prst="rect">
              <a:avLst/>
            </a:prstGeom>
            <a:noFill/>
            <a:ln w="19050">
              <a:noFill/>
              <a:prstDash val="lgDashDot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3" name="pole tekstowe 92">
              <a:extLst>
                <a:ext uri="{FF2B5EF4-FFF2-40B4-BE49-F238E27FC236}">
                  <a16:creationId xmlns:a16="http://schemas.microsoft.com/office/drawing/2014/main" id="{00977E35-3B5E-488F-A99C-E0006521FD75}"/>
                </a:ext>
              </a:extLst>
            </p:cNvPr>
            <p:cNvSpPr txBox="1"/>
            <p:nvPr/>
          </p:nvSpPr>
          <p:spPr>
            <a:xfrm>
              <a:off x="3978691" y="991099"/>
              <a:ext cx="4141912" cy="2568599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Raport Kredytowy Pełny</a:t>
              </a:r>
            </a:p>
            <a:p>
              <a:r>
                <a:rPr lang="pl-PL" sz="1200" b="1" dirty="0">
                  <a:solidFill>
                    <a:srgbClr val="C00000"/>
                  </a:solidFill>
                </a:rPr>
                <a:t> </a:t>
              </a:r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Analiza prognoz i przepływów pieniężnych projektowych</a:t>
              </a:r>
              <a:endParaRPr lang="pl-PL" sz="12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4" name="Grupa 93">
            <a:extLst>
              <a:ext uri="{FF2B5EF4-FFF2-40B4-BE49-F238E27FC236}">
                <a16:creationId xmlns:a16="http://schemas.microsoft.com/office/drawing/2014/main" id="{5F538BEF-CA12-46BD-B41F-DF88BEBDB916}"/>
              </a:ext>
            </a:extLst>
          </p:cNvPr>
          <p:cNvGrpSpPr/>
          <p:nvPr/>
        </p:nvGrpSpPr>
        <p:grpSpPr>
          <a:xfrm>
            <a:off x="5817310" y="6095292"/>
            <a:ext cx="3983146" cy="541319"/>
            <a:chOff x="3908808" y="1310968"/>
            <a:chExt cx="3466682" cy="2542603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5" name="Prostokąt 94">
              <a:extLst>
                <a:ext uri="{FF2B5EF4-FFF2-40B4-BE49-F238E27FC236}">
                  <a16:creationId xmlns:a16="http://schemas.microsoft.com/office/drawing/2014/main" id="{61B69AB2-71FE-4110-BB47-E5F86B906C2B}"/>
                </a:ext>
              </a:extLst>
            </p:cNvPr>
            <p:cNvSpPr/>
            <p:nvPr/>
          </p:nvSpPr>
          <p:spPr>
            <a:xfrm>
              <a:off x="3908808" y="1310968"/>
              <a:ext cx="3466682" cy="2182298"/>
            </a:xfrm>
            <a:prstGeom prst="rect">
              <a:avLst/>
            </a:prstGeom>
            <a:noFill/>
            <a:ln w="19050">
              <a:noFill/>
              <a:prstDash val="lgDashDotDot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6" name="pole tekstowe 95">
              <a:extLst>
                <a:ext uri="{FF2B5EF4-FFF2-40B4-BE49-F238E27FC236}">
                  <a16:creationId xmlns:a16="http://schemas.microsoft.com/office/drawing/2014/main" id="{690B3861-6E88-4F57-8EE4-DAA8309147E8}"/>
                </a:ext>
              </a:extLst>
            </p:cNvPr>
            <p:cNvSpPr txBox="1"/>
            <p:nvPr/>
          </p:nvSpPr>
          <p:spPr>
            <a:xfrm>
              <a:off x="3977158" y="1685107"/>
              <a:ext cx="3235567" cy="216846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 anchor="ctr">
              <a:spAutoFit/>
            </a:bodyPr>
            <a:lstStyle/>
            <a:p>
              <a:r>
                <a:rPr lang="pl-PL" sz="1200" b="1" dirty="0">
                  <a:solidFill>
                    <a:srgbClr val="002060"/>
                  </a:solidFill>
                </a:rPr>
                <a:t>Raport Wskaźnikowy</a:t>
              </a:r>
            </a:p>
            <a:p>
              <a:r>
                <a:rPr lang="pl-PL" sz="1200" b="1" dirty="0">
                  <a:solidFill>
                    <a:schemeClr val="accent6">
                      <a:lumMod val="75000"/>
                    </a:schemeClr>
                  </a:solidFill>
                </a:rPr>
                <a:t>+ Scoring kredytowy ilościowy wielu Klientów</a:t>
              </a:r>
            </a:p>
          </p:txBody>
        </p:sp>
      </p:grpSp>
      <p:cxnSp>
        <p:nvCxnSpPr>
          <p:cNvPr id="98" name="Łącznik prosty 97">
            <a:extLst>
              <a:ext uri="{FF2B5EF4-FFF2-40B4-BE49-F238E27FC236}">
                <a16:creationId xmlns:a16="http://schemas.microsoft.com/office/drawing/2014/main" id="{ED86C5BE-F380-42B0-95FD-36E01A993BC7}"/>
              </a:ext>
            </a:extLst>
          </p:cNvPr>
          <p:cNvCxnSpPr/>
          <p:nvPr/>
        </p:nvCxnSpPr>
        <p:spPr>
          <a:xfrm flipV="1">
            <a:off x="1102866" y="2298309"/>
            <a:ext cx="7883989" cy="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Łącznik prosty 98">
            <a:extLst>
              <a:ext uri="{FF2B5EF4-FFF2-40B4-BE49-F238E27FC236}">
                <a16:creationId xmlns:a16="http://schemas.microsoft.com/office/drawing/2014/main" id="{C5521402-704B-474D-9DB5-3FA977C73541}"/>
              </a:ext>
            </a:extLst>
          </p:cNvPr>
          <p:cNvCxnSpPr/>
          <p:nvPr/>
        </p:nvCxnSpPr>
        <p:spPr>
          <a:xfrm flipV="1">
            <a:off x="1102865" y="6005920"/>
            <a:ext cx="7883989" cy="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Łącznik prosty 99">
            <a:extLst>
              <a:ext uri="{FF2B5EF4-FFF2-40B4-BE49-F238E27FC236}">
                <a16:creationId xmlns:a16="http://schemas.microsoft.com/office/drawing/2014/main" id="{18EC9E03-5BBB-4A94-87B4-800A03E23C6B}"/>
              </a:ext>
            </a:extLst>
          </p:cNvPr>
          <p:cNvCxnSpPr/>
          <p:nvPr/>
        </p:nvCxnSpPr>
        <p:spPr>
          <a:xfrm flipV="1">
            <a:off x="1109411" y="5254667"/>
            <a:ext cx="7883989" cy="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Łącznik prosty 100">
            <a:extLst>
              <a:ext uri="{FF2B5EF4-FFF2-40B4-BE49-F238E27FC236}">
                <a16:creationId xmlns:a16="http://schemas.microsoft.com/office/drawing/2014/main" id="{0D0926F6-AA13-4066-897B-6E1C869FC66E}"/>
              </a:ext>
            </a:extLst>
          </p:cNvPr>
          <p:cNvCxnSpPr/>
          <p:nvPr/>
        </p:nvCxnSpPr>
        <p:spPr>
          <a:xfrm flipV="1">
            <a:off x="1109412" y="4462916"/>
            <a:ext cx="7883989" cy="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Łącznik prosty 101">
            <a:extLst>
              <a:ext uri="{FF2B5EF4-FFF2-40B4-BE49-F238E27FC236}">
                <a16:creationId xmlns:a16="http://schemas.microsoft.com/office/drawing/2014/main" id="{2B207288-8C18-4180-8D49-4D73C26D0031}"/>
              </a:ext>
            </a:extLst>
          </p:cNvPr>
          <p:cNvCxnSpPr/>
          <p:nvPr/>
        </p:nvCxnSpPr>
        <p:spPr>
          <a:xfrm flipV="1">
            <a:off x="1102865" y="3431272"/>
            <a:ext cx="7883989" cy="3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Grafika 103" descr="Lista kontrolna — RTL">
            <a:extLst>
              <a:ext uri="{FF2B5EF4-FFF2-40B4-BE49-F238E27FC236}">
                <a16:creationId xmlns:a16="http://schemas.microsoft.com/office/drawing/2014/main" id="{E0D7506A-505E-4B34-B0E1-5B0F73A75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6854" y="2387681"/>
            <a:ext cx="3196479" cy="31964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309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7" y="108633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Wartość dodana ratingów zewnętrznych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CD3214A-7667-4B29-9DB0-A11C1A1D2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9955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noProof="0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5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66" name="pole tekstowe 65">
            <a:extLst>
              <a:ext uri="{FF2B5EF4-FFF2-40B4-BE49-F238E27FC236}">
                <a16:creationId xmlns:a16="http://schemas.microsoft.com/office/drawing/2014/main" id="{9F86A50F-C841-43EE-B329-23A877166834}"/>
              </a:ext>
            </a:extLst>
          </p:cNvPr>
          <p:cNvSpPr txBox="1"/>
          <p:nvPr/>
        </p:nvSpPr>
        <p:spPr>
          <a:xfrm>
            <a:off x="1184466" y="3663436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</a:rPr>
              <a:t>B</a:t>
            </a:r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637718178"/>
              </p:ext>
            </p:extLst>
          </p:nvPr>
        </p:nvGraphicFramePr>
        <p:xfrm>
          <a:off x="164387" y="1348744"/>
          <a:ext cx="11622505" cy="504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77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7" y="98000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- Emitent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04542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3476546" y="1948905"/>
            <a:ext cx="20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Rating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6480727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9172352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Raporty </a:t>
            </a:r>
          </a:p>
          <a:p>
            <a:pPr algn="ctr"/>
            <a:r>
              <a:rPr lang="pl-PL" b="1" dirty="0">
                <a:solidFill>
                  <a:srgbClr val="002060"/>
                </a:solidFill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404542" y="2660976"/>
            <a:ext cx="2938130" cy="284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poprawa wiarygodności kredytowej i płatniczej,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promocja marki,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negocjacje warunków cenowych finansowania i zabezpieczeń z instytucjami finansowymi dla Spółki i dla Spółek z Grupy,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wyrównywanie szans informacyjnych MSP poprzez umieszczenie ich ratingów na ogólnodostępnych serwisach informatycznych,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3342672" y="2660976"/>
            <a:ext cx="3109702" cy="307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potencjalne niższe koszty finansowania dla podmiotów o lepszej ocenie ratingowej,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potencjalne bardziej atrakcyjne warunki obecności na Rynku </a:t>
            </a:r>
            <a:r>
              <a:rPr lang="pl-PL" sz="1400" dirty="0" err="1">
                <a:solidFill>
                  <a:srgbClr val="002060"/>
                </a:solidFill>
              </a:rPr>
              <a:t>Prime</a:t>
            </a:r>
            <a:r>
              <a:rPr lang="pl-PL" sz="1400" dirty="0">
                <a:solidFill>
                  <a:srgbClr val="002060"/>
                </a:solidFill>
              </a:rPr>
              <a:t>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elastyczność finansowania długiem vs. Banki i zabezpieczenia,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oczekiwania Inwestorów co do posiadania Ratingu,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upublicznienie nazwy Emitenta i wiarygodności (np. przed IPO),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uwiarygodnienie projekcji finansowych dla SPV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6480727" y="2660976"/>
            <a:ext cx="2719979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uświadomienie sytuacji finansowej Spółki,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przybliżona ocena potencjalnego Ratingu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9067479" y="2650318"/>
            <a:ext cx="2719979" cy="23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ryzyka kredytowego: dostawców, odbiorców, generalnych wykonawców, podwykonawców, pośredników, operatorów,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ustalanie i weryfikacja limitów handlowych,</a:t>
            </a:r>
          </a:p>
          <a:p>
            <a:pPr marL="342900" lvl="0" indent="-342900">
              <a:lnSpc>
                <a:spcPct val="107000"/>
              </a:lnSpc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lepsza jakość i szybkość wyceny ryzyka kredytowego kontrahenta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602301975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7" y="98000"/>
            <a:ext cx="8652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- Bank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61001" y="1342052"/>
            <a:ext cx="45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5628044" y="1207212"/>
            <a:ext cx="205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8086579" y="1207212"/>
            <a:ext cx="258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10054858" y="1207212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115624" y="1975424"/>
            <a:ext cx="2555222" cy="482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ocena </a:t>
            </a:r>
            <a:r>
              <a:rPr lang="pl-PL" sz="1200" dirty="0" err="1">
                <a:solidFill>
                  <a:srgbClr val="002060"/>
                </a:solidFill>
              </a:rPr>
              <a:t>benchmarkowa</a:t>
            </a:r>
            <a:r>
              <a:rPr lang="pl-PL" sz="1200" dirty="0">
                <a:solidFill>
                  <a:srgbClr val="002060"/>
                </a:solidFill>
              </a:rPr>
              <a:t> portfela lub jego składników do rynku,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cena </a:t>
            </a:r>
            <a:r>
              <a:rPr lang="pl-PL" sz="1200" dirty="0" err="1">
                <a:solidFill>
                  <a:srgbClr val="002060"/>
                </a:solidFill>
              </a:rPr>
              <a:t>benchmarkowa</a:t>
            </a:r>
            <a:r>
              <a:rPr lang="pl-PL" sz="1200" dirty="0">
                <a:solidFill>
                  <a:srgbClr val="002060"/>
                </a:solidFill>
              </a:rPr>
              <a:t> ratingu zewnętrznego do ratingu uzyskiwanego z własnego modelu (zasadność nadawanych przez bank ocen),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bank-depozytariusz roli agenta emisji – poprzez uzyskanie zewnętrznej oceny ratingowej – wzrost transparentności emitenta w stosunku do agenta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możliwość zewnętrznego potwierdzenia (wystarczającej lub nie) wiarygodności kredytowej klientów – przekładającą się na wysokość tworzonych rezerw – zgodnie z Rozporządzeniem PE i Rady (WE) 575/2013 z dnia 26.06.2013 w sprawie wymogów ostrożnościowych dla instytucji kredytowych i form inwestycyjnych (CRR)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5474175" y="1999526"/>
            <a:ext cx="2509170" cy="403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Ocena ratingowa posiadanego papieru wartościowego (Emitent przedsiębiorstwo) – celem wyceny dla portfela handlowego,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Ocena ratingowa posiadanego papieru wartościowego (Emitent przedsiębiorstwo) – celem wyceny dla portfela inwestycyjnego,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Rola Agenta Emisji – poprzez nadanie ratingu Bank uzasadnia możliwość wprowadzenie papieru na Rynek </a:t>
            </a:r>
            <a:r>
              <a:rPr lang="pl-PL" sz="1200" dirty="0" err="1">
                <a:solidFill>
                  <a:srgbClr val="002060"/>
                </a:solidFill>
              </a:rPr>
              <a:t>Prime</a:t>
            </a:r>
            <a:r>
              <a:rPr lang="pl-PL" sz="1200" dirty="0">
                <a:solidFill>
                  <a:srgbClr val="002060"/>
                </a:solidFill>
              </a:rPr>
              <a:t> (Emitent przedsiębiorstwo),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Zdolność do zarządzania limitami na tych aktywach,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Dozwolony outsourcing oceny ryzyka – niższe koszty po stronie PAR.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8231438" y="1981097"/>
            <a:ext cx="1965065" cy="3245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Oszacowanie ryzyka w sytuacji podejmowania decyzji o pełnieniu funkcji agenta,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Oszacowanie zmian w wysokości rezerw na kluczowych podmiotach,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Oszacowanie trendów w odniesieniu do limitów,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Oszacowanie ryzyka w sytuacji podejmowania decyzji o inwestycji w instrument finansowy (akcja, obligacja).</a:t>
            </a: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10444596" y="1999526"/>
            <a:ext cx="1631780" cy="107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Dozwolony outsourcing oceny ryzyka – niższe koszty po stronie PAR.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6AFA7FEA-E9A2-450F-AD0D-C757DDE19AD8}"/>
              </a:ext>
            </a:extLst>
          </p:cNvPr>
          <p:cNvSpPr/>
          <p:nvPr/>
        </p:nvSpPr>
        <p:spPr>
          <a:xfrm>
            <a:off x="2716912" y="1975424"/>
            <a:ext cx="2509170" cy="4628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wycena aktywów (wliczając w to </a:t>
            </a:r>
            <a:r>
              <a:rPr lang="pl-PL" sz="1200" dirty="0" err="1">
                <a:solidFill>
                  <a:srgbClr val="002060"/>
                </a:solidFill>
              </a:rPr>
              <a:t>due-diligence</a:t>
            </a:r>
            <a:r>
              <a:rPr lang="pl-PL" sz="1200" dirty="0">
                <a:solidFill>
                  <a:srgbClr val="002060"/>
                </a:solidFill>
              </a:rPr>
              <a:t> przedsiębiorstw/aktywów przeznaczonych do sprzedaży/wniesienia/konsolidacji itd.),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wycena zabezpieczeń korporacyjnych przyjmowanych przez bank do celów regulacyjnych i wymogów kapitałowych – zgodnie z §201-202 CRR (przepisy w odniesieniu do ochrony rzeczywistej) oraz §213 i 215 CRR (spełnienie wymogów gwarancji) jeśli ocena dostarczana jest przez podmiot zewnętrzny ECAI zarejestrowany zgodnie z Rozporządzeniem RE i Rady (WE) 1060/2009,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200" dirty="0">
                <a:solidFill>
                  <a:srgbClr val="002060"/>
                </a:solidFill>
              </a:rPr>
              <a:t>Zdolność do zarządzania limitami.</a:t>
            </a:r>
          </a:p>
        </p:txBody>
      </p:sp>
    </p:spTree>
    <p:extLst>
      <p:ext uri="{BB962C8B-B14F-4D97-AF65-F5344CB8AC3E}">
        <p14:creationId xmlns:p14="http://schemas.microsoft.com/office/powerpoint/2010/main" val="255254143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E33C013-9508-4619-A1DD-688AC89B2986}"/>
              </a:ext>
            </a:extLst>
          </p:cNvPr>
          <p:cNvSpPr txBox="1"/>
          <p:nvPr/>
        </p:nvSpPr>
        <p:spPr>
          <a:xfrm>
            <a:off x="727566" y="119266"/>
            <a:ext cx="9671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Wartość dodana ratingów zewnętrznych – Ubezpieczyciel</a:t>
            </a:r>
          </a:p>
        </p:txBody>
      </p:sp>
      <p:sp>
        <p:nvSpPr>
          <p:cNvPr id="62" name="pole tekstowe 61">
            <a:extLst>
              <a:ext uri="{FF2B5EF4-FFF2-40B4-BE49-F238E27FC236}">
                <a16:creationId xmlns:a16="http://schemas.microsoft.com/office/drawing/2014/main" id="{AEE58079-11EB-4885-B8D2-9BEF1291ABC4}"/>
              </a:ext>
            </a:extLst>
          </p:cNvPr>
          <p:cNvSpPr txBox="1"/>
          <p:nvPr/>
        </p:nvSpPr>
        <p:spPr>
          <a:xfrm>
            <a:off x="1184466" y="2279282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65" name="pole tekstowe 64">
            <a:extLst>
              <a:ext uri="{FF2B5EF4-FFF2-40B4-BE49-F238E27FC236}">
                <a16:creationId xmlns:a16="http://schemas.microsoft.com/office/drawing/2014/main" id="{7522F64A-1B9A-4623-95C0-129EB84471B7}"/>
              </a:ext>
            </a:extLst>
          </p:cNvPr>
          <p:cNvSpPr txBox="1"/>
          <p:nvPr/>
        </p:nvSpPr>
        <p:spPr>
          <a:xfrm>
            <a:off x="1184466" y="5047591"/>
            <a:ext cx="289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85B0F65-4FAB-430D-89DD-FE749BBF2116}"/>
              </a:ext>
            </a:extLst>
          </p:cNvPr>
          <p:cNvSpPr txBox="1"/>
          <p:nvPr/>
        </p:nvSpPr>
        <p:spPr>
          <a:xfrm>
            <a:off x="404542" y="1810406"/>
            <a:ext cx="2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Przedsiębiorstwa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FC6AF53-55FA-4E89-83BF-D2CAE888035E}"/>
              </a:ext>
            </a:extLst>
          </p:cNvPr>
          <p:cNvSpPr txBox="1"/>
          <p:nvPr/>
        </p:nvSpPr>
        <p:spPr>
          <a:xfrm>
            <a:off x="3476546" y="1948905"/>
            <a:ext cx="20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Rating Emisji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00617B3-2B84-4662-B5B9-7CF7DBE69FE3}"/>
              </a:ext>
            </a:extLst>
          </p:cNvPr>
          <p:cNvSpPr txBox="1"/>
          <p:nvPr/>
        </p:nvSpPr>
        <p:spPr>
          <a:xfrm>
            <a:off x="6480727" y="1909950"/>
            <a:ext cx="2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Oszacowanie Ratingu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57D6B6B-8C53-40D0-AB3B-336D72DECE1C}"/>
              </a:ext>
            </a:extLst>
          </p:cNvPr>
          <p:cNvSpPr txBox="1"/>
          <p:nvPr/>
        </p:nvSpPr>
        <p:spPr>
          <a:xfrm>
            <a:off x="9172352" y="1810409"/>
            <a:ext cx="26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Raporty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Analityczne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126088-9DA3-4882-A9DA-A381AB051937}"/>
              </a:ext>
            </a:extLst>
          </p:cNvPr>
          <p:cNvSpPr/>
          <p:nvPr/>
        </p:nvSpPr>
        <p:spPr>
          <a:xfrm>
            <a:off x="404542" y="2660976"/>
            <a:ext cx="2938130" cy="2156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ryzyka podmiotu/ transakcji i inwestycji (gwarancje, poręczenia, pożyczki, akcje),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 (do celów regulacyjnych, wymogów kapitałowych),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wyznaczenie limitów transakcyjnych i koncentracji.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B346CED8-51D7-4947-AC8B-64EA618030C5}"/>
              </a:ext>
            </a:extLst>
          </p:cNvPr>
          <p:cNvSpPr/>
          <p:nvPr/>
        </p:nvSpPr>
        <p:spPr>
          <a:xfrm>
            <a:off x="3342672" y="2660976"/>
            <a:ext cx="3109702" cy="2617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ratingowa posiadanego papieru wartościowego (Emitent przedsiębiorstwo) – ryzyko płynności aktywa,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ocena ratingowa posiadanego papieru wartościowego (Emitent przedsiębiorstwo) – celem wyceny wartości obligacji dla portfela inwestycyjnego,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zdolność do zarządzania limitami na tych aktywach.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3A6F7AE-BE36-453B-BE13-C1A6BC428541}"/>
              </a:ext>
            </a:extLst>
          </p:cNvPr>
          <p:cNvSpPr/>
          <p:nvPr/>
        </p:nvSpPr>
        <p:spPr>
          <a:xfrm>
            <a:off x="6480727" y="2660976"/>
            <a:ext cx="2719979" cy="1234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zmian w wysokości rezerw na kluczowych podmiotach,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oszacowanie trendów w odniesieniu do limitów.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749A534-4A62-409A-B969-86776319F81C}"/>
              </a:ext>
            </a:extLst>
          </p:cNvPr>
          <p:cNvSpPr/>
          <p:nvPr/>
        </p:nvSpPr>
        <p:spPr>
          <a:xfrm>
            <a:off x="9067479" y="2650318"/>
            <a:ext cx="2719979" cy="2387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ryzyka,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wycena zabezpieczeń korporacyjnych (do celów regulacyjnych, wymogów kapitałowych),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wyznaczenie limitów transakcyjnych.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Tx/>
              <a:buBlip>
                <a:blip r:embed="rId3"/>
              </a:buBlip>
            </a:pPr>
            <a:r>
              <a:rPr lang="pl-PL" sz="1400" dirty="0">
                <a:solidFill>
                  <a:srgbClr val="002060"/>
                </a:solidFill>
              </a:rPr>
              <a:t>dozwolony outsourcing oceny ryzyka – niższe koszty po stronie PAR.</a:t>
            </a:r>
            <a:endParaRPr lang="pl-PL" sz="1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0705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1447</Words>
  <Application>Microsoft Office PowerPoint</Application>
  <PresentationFormat>Panoramiczny</PresentationFormat>
  <Paragraphs>227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Motyw pakietu Office</vt:lpstr>
      <vt:lpstr>Office Theme</vt:lpstr>
      <vt:lpstr>1_Motyw pakietu Office</vt:lpstr>
      <vt:lpstr>Budujemy zaufanie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Nowoczesny model ratingowy</dc:title>
  <dc:creator>Mróz-Sipiora Marta</dc:creator>
  <cp:lastModifiedBy>Rafał Skrzeczkowski</cp:lastModifiedBy>
  <cp:revision>80</cp:revision>
  <cp:lastPrinted>2019-08-13T07:45:57Z</cp:lastPrinted>
  <dcterms:created xsi:type="dcterms:W3CDTF">2019-07-01T06:08:42Z</dcterms:created>
  <dcterms:modified xsi:type="dcterms:W3CDTF">2019-09-20T08:15:01Z</dcterms:modified>
</cp:coreProperties>
</file>